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81" r:id="rId5"/>
    <p:sldId id="311" r:id="rId6"/>
    <p:sldId id="326" r:id="rId7"/>
    <p:sldId id="325" r:id="rId8"/>
    <p:sldId id="327" r:id="rId9"/>
    <p:sldId id="324" r:id="rId10"/>
    <p:sldId id="328" r:id="rId11"/>
    <p:sldId id="329" r:id="rId12"/>
    <p:sldId id="294" r:id="rId13"/>
    <p:sldId id="331" r:id="rId14"/>
    <p:sldId id="333" r:id="rId15"/>
    <p:sldId id="304" r:id="rId16"/>
    <p:sldId id="332" r:id="rId17"/>
    <p:sldId id="330" r:id="rId18"/>
    <p:sldId id="315" r:id="rId19"/>
    <p:sldId id="283" r:id="rId20"/>
    <p:sldId id="272" r:id="rId21"/>
    <p:sldId id="291" r:id="rId22"/>
    <p:sldId id="33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D62AC6"/>
    <a:srgbClr val="009999"/>
    <a:srgbClr val="008080"/>
    <a:srgbClr val="33CCC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4" autoAdjust="0"/>
    <p:restoredTop sz="85614" autoAdjust="0"/>
  </p:normalViewPr>
  <p:slideViewPr>
    <p:cSldViewPr snapToGrid="0">
      <p:cViewPr varScale="1">
        <p:scale>
          <a:sx n="73" d="100"/>
          <a:sy n="73" d="100"/>
        </p:scale>
        <p:origin x="762" y="54"/>
      </p:cViewPr>
      <p:guideLst/>
    </p:cSldViewPr>
  </p:slideViewPr>
  <p:notesTextViewPr>
    <p:cViewPr>
      <p:scale>
        <a:sx n="1" d="1"/>
        <a:sy n="1" d="1"/>
      </p:scale>
      <p:origin x="0" y="0"/>
    </p:cViewPr>
  </p:notesTextViewPr>
  <p:sorterViewPr>
    <p:cViewPr>
      <p:scale>
        <a:sx n="100" d="100"/>
        <a:sy n="100" d="100"/>
      </p:scale>
      <p:origin x="0" y="-4950"/>
    </p:cViewPr>
  </p:sorter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5C5341-88A6-41FA-9E69-3A1D904544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DE86BEC-3B99-4129-A2A1-098BC76761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0C4422-E792-4397-A57B-E4ACE3062BD7}" type="datetimeFigureOut">
              <a:rPr lang="en-GB" smtClean="0"/>
              <a:t>04/02/2021</a:t>
            </a:fld>
            <a:endParaRPr lang="en-GB"/>
          </a:p>
        </p:txBody>
      </p:sp>
      <p:sp>
        <p:nvSpPr>
          <p:cNvPr id="4" name="Footer Placeholder 3">
            <a:extLst>
              <a:ext uri="{FF2B5EF4-FFF2-40B4-BE49-F238E27FC236}">
                <a16:creationId xmlns:a16="http://schemas.microsoft.com/office/drawing/2014/main" id="{3580A343-6528-4DCB-A98B-579426E98A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38DC55B-B57A-482F-8A50-9C1ACB71DB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BCB85-A944-48D2-B3CD-AD0AD8892B0C}" type="slidenum">
              <a:rPr lang="en-GB" smtClean="0"/>
              <a:t>‹#›</a:t>
            </a:fld>
            <a:endParaRPr lang="en-GB"/>
          </a:p>
        </p:txBody>
      </p:sp>
    </p:spTree>
    <p:extLst>
      <p:ext uri="{BB962C8B-B14F-4D97-AF65-F5344CB8AC3E}">
        <p14:creationId xmlns:p14="http://schemas.microsoft.com/office/powerpoint/2010/main" val="703991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DC099-B853-45FC-978E-590DEFDA1CAF}" type="datetimeFigureOut">
              <a:rPr lang="en-GB" smtClean="0"/>
              <a:t>04/02/2021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3DB91-E5B0-4A50-8CDE-FFAD979C63E2}" type="slidenum">
              <a:rPr lang="en-GB" smtClean="0"/>
              <a:t>‹#›</a:t>
            </a:fld>
            <a:endParaRPr lang="en-GB"/>
          </a:p>
        </p:txBody>
      </p:sp>
    </p:spTree>
    <p:extLst>
      <p:ext uri="{BB962C8B-B14F-4D97-AF65-F5344CB8AC3E}">
        <p14:creationId xmlns:p14="http://schemas.microsoft.com/office/powerpoint/2010/main" val="314388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a:t>
            </a:fld>
            <a:endParaRPr lang="en-GB"/>
          </a:p>
        </p:txBody>
      </p:sp>
    </p:spTree>
    <p:extLst>
      <p:ext uri="{BB962C8B-B14F-4D97-AF65-F5344CB8AC3E}">
        <p14:creationId xmlns:p14="http://schemas.microsoft.com/office/powerpoint/2010/main" val="1194151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10</a:t>
            </a:fld>
            <a:endParaRPr lang="en-GB"/>
          </a:p>
        </p:txBody>
      </p:sp>
    </p:spTree>
    <p:extLst>
      <p:ext uri="{BB962C8B-B14F-4D97-AF65-F5344CB8AC3E}">
        <p14:creationId xmlns:p14="http://schemas.microsoft.com/office/powerpoint/2010/main" val="135184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11</a:t>
            </a:fld>
            <a:endParaRPr lang="en-GB"/>
          </a:p>
        </p:txBody>
      </p:sp>
    </p:spTree>
    <p:extLst>
      <p:ext uri="{BB962C8B-B14F-4D97-AF65-F5344CB8AC3E}">
        <p14:creationId xmlns:p14="http://schemas.microsoft.com/office/powerpoint/2010/main" val="3660928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12</a:t>
            </a:fld>
            <a:endParaRPr lang="en-GB"/>
          </a:p>
        </p:txBody>
      </p:sp>
    </p:spTree>
    <p:extLst>
      <p:ext uri="{BB962C8B-B14F-4D97-AF65-F5344CB8AC3E}">
        <p14:creationId xmlns:p14="http://schemas.microsoft.com/office/powerpoint/2010/main" val="1395429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13</a:t>
            </a:fld>
            <a:endParaRPr lang="en-GB"/>
          </a:p>
        </p:txBody>
      </p:sp>
    </p:spTree>
    <p:extLst>
      <p:ext uri="{BB962C8B-B14F-4D97-AF65-F5344CB8AC3E}">
        <p14:creationId xmlns:p14="http://schemas.microsoft.com/office/powerpoint/2010/main" val="159135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14</a:t>
            </a:fld>
            <a:endParaRPr lang="en-GB"/>
          </a:p>
        </p:txBody>
      </p:sp>
    </p:spTree>
    <p:extLst>
      <p:ext uri="{BB962C8B-B14F-4D97-AF65-F5344CB8AC3E}">
        <p14:creationId xmlns:p14="http://schemas.microsoft.com/office/powerpoint/2010/main" val="2847152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15</a:t>
            </a:fld>
            <a:endParaRPr lang="en-GB"/>
          </a:p>
        </p:txBody>
      </p:sp>
    </p:spTree>
    <p:extLst>
      <p:ext uri="{BB962C8B-B14F-4D97-AF65-F5344CB8AC3E}">
        <p14:creationId xmlns:p14="http://schemas.microsoft.com/office/powerpoint/2010/main" val="1027996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17</a:t>
            </a:fld>
            <a:endParaRPr lang="en-GB"/>
          </a:p>
        </p:txBody>
      </p:sp>
    </p:spTree>
    <p:extLst>
      <p:ext uri="{BB962C8B-B14F-4D97-AF65-F5344CB8AC3E}">
        <p14:creationId xmlns:p14="http://schemas.microsoft.com/office/powerpoint/2010/main" val="266540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18</a:t>
            </a:fld>
            <a:endParaRPr lang="en-GB"/>
          </a:p>
        </p:txBody>
      </p:sp>
    </p:spTree>
    <p:extLst>
      <p:ext uri="{BB962C8B-B14F-4D97-AF65-F5344CB8AC3E}">
        <p14:creationId xmlns:p14="http://schemas.microsoft.com/office/powerpoint/2010/main" val="347099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19</a:t>
            </a:fld>
            <a:endParaRPr lang="en-GB"/>
          </a:p>
        </p:txBody>
      </p:sp>
    </p:spTree>
    <p:extLst>
      <p:ext uri="{BB962C8B-B14F-4D97-AF65-F5344CB8AC3E}">
        <p14:creationId xmlns:p14="http://schemas.microsoft.com/office/powerpoint/2010/main" val="2276474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2</a:t>
            </a:fld>
            <a:endParaRPr lang="en-GB"/>
          </a:p>
        </p:txBody>
      </p:sp>
    </p:spTree>
    <p:extLst>
      <p:ext uri="{BB962C8B-B14F-4D97-AF65-F5344CB8AC3E}">
        <p14:creationId xmlns:p14="http://schemas.microsoft.com/office/powerpoint/2010/main" val="1124260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3</a:t>
            </a:fld>
            <a:endParaRPr lang="en-GB"/>
          </a:p>
        </p:txBody>
      </p:sp>
    </p:spTree>
    <p:extLst>
      <p:ext uri="{BB962C8B-B14F-4D97-AF65-F5344CB8AC3E}">
        <p14:creationId xmlns:p14="http://schemas.microsoft.com/office/powerpoint/2010/main" val="2388107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4</a:t>
            </a:fld>
            <a:endParaRPr lang="en-GB"/>
          </a:p>
        </p:txBody>
      </p:sp>
    </p:spTree>
    <p:extLst>
      <p:ext uri="{BB962C8B-B14F-4D97-AF65-F5344CB8AC3E}">
        <p14:creationId xmlns:p14="http://schemas.microsoft.com/office/powerpoint/2010/main" val="1986439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5</a:t>
            </a:fld>
            <a:endParaRPr lang="en-GB"/>
          </a:p>
        </p:txBody>
      </p:sp>
    </p:spTree>
    <p:extLst>
      <p:ext uri="{BB962C8B-B14F-4D97-AF65-F5344CB8AC3E}">
        <p14:creationId xmlns:p14="http://schemas.microsoft.com/office/powerpoint/2010/main" val="1681489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6</a:t>
            </a:fld>
            <a:endParaRPr lang="en-GB"/>
          </a:p>
        </p:txBody>
      </p:sp>
    </p:spTree>
    <p:extLst>
      <p:ext uri="{BB962C8B-B14F-4D97-AF65-F5344CB8AC3E}">
        <p14:creationId xmlns:p14="http://schemas.microsoft.com/office/powerpoint/2010/main" val="2485181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7</a:t>
            </a:fld>
            <a:endParaRPr lang="en-GB"/>
          </a:p>
        </p:txBody>
      </p:sp>
    </p:spTree>
    <p:extLst>
      <p:ext uri="{BB962C8B-B14F-4D97-AF65-F5344CB8AC3E}">
        <p14:creationId xmlns:p14="http://schemas.microsoft.com/office/powerpoint/2010/main" val="3003828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8</a:t>
            </a:fld>
            <a:endParaRPr lang="en-GB"/>
          </a:p>
        </p:txBody>
      </p:sp>
    </p:spTree>
    <p:extLst>
      <p:ext uri="{BB962C8B-B14F-4D97-AF65-F5344CB8AC3E}">
        <p14:creationId xmlns:p14="http://schemas.microsoft.com/office/powerpoint/2010/main" val="795024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4640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793686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99037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98422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7724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583D37-BAC7-4F7A-BCCF-3810D86190B2}"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127769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5583D37-BAC7-4F7A-BCCF-3810D86190B2}" type="datetimeFigureOut">
              <a:rPr lang="en-GB" smtClean="0"/>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34274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5583D37-BAC7-4F7A-BCCF-3810D86190B2}" type="datetimeFigureOut">
              <a:rPr lang="en-GB" smtClean="0"/>
              <a:t>04/02/2021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192872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583D37-BAC7-4F7A-BCCF-3810D86190B2}" type="datetimeFigureOut">
              <a:rPr lang="en-GB" smtClean="0"/>
              <a:t>04/02/2021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8067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83D37-BAC7-4F7A-BCCF-3810D86190B2}" type="datetimeFigureOut">
              <a:rPr lang="en-GB" smtClean="0"/>
              <a:t>04/02/2021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08901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552550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56844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83D37-BAC7-4F7A-BCCF-3810D86190B2}" type="datetimeFigureOut">
              <a:rPr lang="en-GB" smtClean="0"/>
              <a:t>04/02/2021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4BAEC-9B69-4C59-87EE-0A099761F0FE}" type="slidenum">
              <a:rPr lang="en-GB" smtClean="0"/>
              <a:t>‹#›</a:t>
            </a:fld>
            <a:endParaRPr lang="en-GB"/>
          </a:p>
        </p:txBody>
      </p:sp>
    </p:spTree>
    <p:extLst>
      <p:ext uri="{BB962C8B-B14F-4D97-AF65-F5344CB8AC3E}">
        <p14:creationId xmlns:p14="http://schemas.microsoft.com/office/powerpoint/2010/main" val="167715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ideo" Target="https://www.youtube.com/embed/GswSg2ohqmA?feature=oembed" TargetMode="External"/><Relationship Id="rId6" Type="http://schemas.openxmlformats.org/officeDocument/2006/relationships/image" Target="../media/image10.jpeg"/><Relationship Id="rId5" Type="http://schemas.openxmlformats.org/officeDocument/2006/relationships/image" Target="../media/image3.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anksgiving, Psalm, 118, Bible, Christian, Holy, Faith">
            <a:extLst>
              <a:ext uri="{FF2B5EF4-FFF2-40B4-BE49-F238E27FC236}">
                <a16:creationId xmlns:a16="http://schemas.microsoft.com/office/drawing/2014/main" id="{7CC4E873-CF89-49B7-8959-686BB95E1A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075" b="1402"/>
          <a:stretch/>
        </p:blipFill>
        <p:spPr bwMode="auto">
          <a:xfrm>
            <a:off x="0" y="-12077"/>
            <a:ext cx="12192000" cy="68700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56783" y="5722975"/>
            <a:ext cx="11911243" cy="1015663"/>
          </a:xfrm>
          <a:prstGeom prst="rect">
            <a:avLst/>
          </a:prstGeom>
          <a:noFill/>
        </p:spPr>
        <p:txBody>
          <a:bodyPr wrap="square" rtlCol="0">
            <a:spAutoFit/>
          </a:bodyPr>
          <a:lstStyle/>
          <a:p>
            <a:pPr algn="ctr"/>
            <a:r>
              <a:rPr lang="en-GB" sz="6000" dirty="0">
                <a:solidFill>
                  <a:srgbClr val="C00000"/>
                </a:solidFill>
                <a:latin typeface="Century Gothic" panose="020B0502020202020204" pitchFamily="34" charset="0"/>
              </a:rPr>
              <a:t>Old Testament Reflection</a:t>
            </a:r>
          </a:p>
        </p:txBody>
      </p:sp>
      <p:pic>
        <p:nvPicPr>
          <p:cNvPr id="1030" name="Picture 6" descr="The God who Speaks green logo medium - Missio">
            <a:extLst>
              <a:ext uri="{FF2B5EF4-FFF2-40B4-BE49-F238E27FC236}">
                <a16:creationId xmlns:a16="http://schemas.microsoft.com/office/drawing/2014/main" id="{AD40F2D1-C2DF-4A0E-AAE0-AA31975CA3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700" y="252433"/>
            <a:ext cx="3004556" cy="39059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9F068B6F-916B-48CF-B2DE-ACA853302E9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93AFDBD5-E99B-49A4-84EF-A3F4E2254E80}"/>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783" y="5603615"/>
            <a:ext cx="878882" cy="128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6CF8BA0-887A-4A59-8019-82371669968A}"/>
              </a:ext>
            </a:extLst>
          </p:cNvPr>
          <p:cNvSpPr txBox="1"/>
          <p:nvPr/>
        </p:nvSpPr>
        <p:spPr>
          <a:xfrm>
            <a:off x="3196206" y="988072"/>
            <a:ext cx="6318955" cy="1754326"/>
          </a:xfrm>
          <a:prstGeom prst="rect">
            <a:avLst/>
          </a:prstGeom>
          <a:noFill/>
        </p:spPr>
        <p:txBody>
          <a:bodyPr wrap="square">
            <a:spAutoFit/>
          </a:bodyPr>
          <a:lstStyle/>
          <a:p>
            <a:pPr algn="ctr"/>
            <a:r>
              <a:rPr lang="en-GB" sz="4800" dirty="0">
                <a:solidFill>
                  <a:srgbClr val="FFC000"/>
                </a:solidFill>
                <a:latin typeface="Century Gothic" panose="020B0502020202020204" pitchFamily="34" charset="0"/>
              </a:rPr>
              <a:t>This Week’s Reading: </a:t>
            </a:r>
            <a:r>
              <a:rPr lang="en-GB" sz="6000" dirty="0">
                <a:solidFill>
                  <a:schemeClr val="bg1"/>
                </a:solidFill>
                <a:latin typeface="Century Gothic" panose="020B0502020202020204" pitchFamily="34" charset="0"/>
              </a:rPr>
              <a:t>Job 7: 1-4, 6-7</a:t>
            </a:r>
            <a:endParaRPr lang="en-GB" sz="4800" dirty="0">
              <a:solidFill>
                <a:schemeClr val="bg1"/>
              </a:solidFill>
            </a:endParaRPr>
          </a:p>
        </p:txBody>
      </p:sp>
    </p:spTree>
    <p:extLst>
      <p:ext uri="{BB962C8B-B14F-4D97-AF65-F5344CB8AC3E}">
        <p14:creationId xmlns:p14="http://schemas.microsoft.com/office/powerpoint/2010/main" val="163762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anksgiving, Psalm, 118, Bible, Christian, Holy, Faith">
            <a:extLst>
              <a:ext uri="{FF2B5EF4-FFF2-40B4-BE49-F238E27FC236}">
                <a16:creationId xmlns:a16="http://schemas.microsoft.com/office/drawing/2014/main" id="{7CC4E873-CF89-49B7-8959-686BB95E1A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075" b="1402"/>
          <a:stretch/>
        </p:blipFill>
        <p:spPr bwMode="auto">
          <a:xfrm>
            <a:off x="0" y="-12077"/>
            <a:ext cx="12192000" cy="68700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56783" y="5722975"/>
            <a:ext cx="11911243" cy="1015663"/>
          </a:xfrm>
          <a:prstGeom prst="rect">
            <a:avLst/>
          </a:prstGeom>
          <a:noFill/>
        </p:spPr>
        <p:txBody>
          <a:bodyPr wrap="square" rtlCol="0">
            <a:spAutoFit/>
          </a:bodyPr>
          <a:lstStyle/>
          <a:p>
            <a:pPr algn="ctr"/>
            <a:r>
              <a:rPr lang="en-GB" sz="6000" dirty="0">
                <a:solidFill>
                  <a:srgbClr val="C00000"/>
                </a:solidFill>
                <a:latin typeface="Century Gothic" panose="020B0502020202020204" pitchFamily="34" charset="0"/>
              </a:rPr>
              <a:t>This Week’s Reading</a:t>
            </a:r>
          </a:p>
        </p:txBody>
      </p:sp>
      <p:pic>
        <p:nvPicPr>
          <p:cNvPr id="1030" name="Picture 6" descr="The God who Speaks green logo medium - Missio">
            <a:extLst>
              <a:ext uri="{FF2B5EF4-FFF2-40B4-BE49-F238E27FC236}">
                <a16:creationId xmlns:a16="http://schemas.microsoft.com/office/drawing/2014/main" id="{AD40F2D1-C2DF-4A0E-AAE0-AA31975CA3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700" y="252433"/>
            <a:ext cx="3004556" cy="39059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9F068B6F-916B-48CF-B2DE-ACA853302E9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93AFDBD5-E99B-49A4-84EF-A3F4E2254E80}"/>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783" y="5603615"/>
            <a:ext cx="878882" cy="128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6CF8BA0-887A-4A59-8019-82371669968A}"/>
              </a:ext>
            </a:extLst>
          </p:cNvPr>
          <p:cNvSpPr txBox="1"/>
          <p:nvPr/>
        </p:nvSpPr>
        <p:spPr>
          <a:xfrm>
            <a:off x="3087149" y="1130685"/>
            <a:ext cx="6318955" cy="1015663"/>
          </a:xfrm>
          <a:prstGeom prst="rect">
            <a:avLst/>
          </a:prstGeom>
          <a:noFill/>
        </p:spPr>
        <p:txBody>
          <a:bodyPr wrap="square">
            <a:spAutoFit/>
          </a:bodyPr>
          <a:lstStyle/>
          <a:p>
            <a:pPr algn="ctr"/>
            <a:r>
              <a:rPr lang="en-GB" sz="6000" dirty="0">
                <a:solidFill>
                  <a:srgbClr val="FFC000"/>
                </a:solidFill>
                <a:latin typeface="Century Gothic" panose="020B0502020202020204" pitchFamily="34" charset="0"/>
              </a:rPr>
              <a:t>Job 7: 1-4, 6-7</a:t>
            </a:r>
            <a:endParaRPr lang="en-GB" sz="4800" dirty="0">
              <a:solidFill>
                <a:srgbClr val="FFC000"/>
              </a:solidFill>
            </a:endParaRPr>
          </a:p>
        </p:txBody>
      </p:sp>
    </p:spTree>
    <p:extLst>
      <p:ext uri="{BB962C8B-B14F-4D97-AF65-F5344CB8AC3E}">
        <p14:creationId xmlns:p14="http://schemas.microsoft.com/office/powerpoint/2010/main" val="184641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FF0000"/>
                </a:solidFill>
                <a:latin typeface="Century Gothic" panose="020B0502020202020204" pitchFamily="34" charset="0"/>
              </a:rPr>
              <a:t>The Book of Job</a:t>
            </a:r>
            <a:endParaRPr lang="en-GB" sz="6000" dirty="0">
              <a:solidFill>
                <a:srgbClr val="FF0000"/>
              </a:solidFill>
              <a:latin typeface="Century Gothic" panose="020B0502020202020204" pitchFamily="34" charset="0"/>
            </a:endParaRPr>
          </a:p>
        </p:txBody>
      </p:sp>
      <p:sp>
        <p:nvSpPr>
          <p:cNvPr id="2" name="TextBox 1"/>
          <p:cNvSpPr txBox="1"/>
          <p:nvPr/>
        </p:nvSpPr>
        <p:spPr>
          <a:xfrm>
            <a:off x="3584028" y="151586"/>
            <a:ext cx="8373818" cy="584775"/>
          </a:xfrm>
          <a:prstGeom prst="rect">
            <a:avLst/>
          </a:prstGeom>
          <a:noFill/>
        </p:spPr>
        <p:txBody>
          <a:bodyPr wrap="square" rtlCol="0">
            <a:spAutoFit/>
          </a:bodyPr>
          <a:lstStyle/>
          <a:p>
            <a:pPr algn="just"/>
            <a:endParaRPr lang="en-GB" sz="3200" dirty="0">
              <a:solidFill>
                <a:schemeClr val="bg1"/>
              </a:solidFill>
              <a:latin typeface="Candara" panose="020E0502030303020204" pitchFamily="34" charset="0"/>
            </a:endParaRPr>
          </a:p>
        </p:txBody>
      </p:sp>
      <p:sp>
        <p:nvSpPr>
          <p:cNvPr id="3" name="Rectangle 2">
            <a:extLst>
              <a:ext uri="{FF2B5EF4-FFF2-40B4-BE49-F238E27FC236}">
                <a16:creationId xmlns:a16="http://schemas.microsoft.com/office/drawing/2014/main" id="{38AB77CC-DF63-4771-9EAB-0985771F4453}"/>
              </a:ext>
            </a:extLst>
          </p:cNvPr>
          <p:cNvSpPr/>
          <p:nvPr/>
        </p:nvSpPr>
        <p:spPr>
          <a:xfrm>
            <a:off x="206415" y="299410"/>
            <a:ext cx="11779170" cy="584775"/>
          </a:xfrm>
          <a:prstGeom prst="rect">
            <a:avLst/>
          </a:prstGeom>
        </p:spPr>
        <p:txBody>
          <a:bodyPr wrap="square">
            <a:spAutoFit/>
          </a:bodyPr>
          <a:lstStyle/>
          <a:p>
            <a:endParaRPr lang="en-GB" sz="3200" dirty="0">
              <a:solidFill>
                <a:schemeClr val="bg1"/>
              </a:solidFill>
              <a:latin typeface="Candara" panose="020E0502030303020204" pitchFamily="34" charset="0"/>
            </a:endParaRPr>
          </a:p>
        </p:txBody>
      </p:sp>
      <p:pic>
        <p:nvPicPr>
          <p:cNvPr id="8" name="Picture 2">
            <a:extLst>
              <a:ext uri="{FF2B5EF4-FFF2-40B4-BE49-F238E27FC236}">
                <a16:creationId xmlns:a16="http://schemas.microsoft.com/office/drawing/2014/main" id="{2C06BB41-7C8D-4868-99D5-C5CC2DD9547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extLst>
              <a:ext uri="{FF2B5EF4-FFF2-40B4-BE49-F238E27FC236}">
                <a16:creationId xmlns:a16="http://schemas.microsoft.com/office/drawing/2014/main" id="{72E84740-EC85-44B4-9C0E-94E26CB7FC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96E8C50-3864-4B63-92DC-2E3846E80E11}"/>
              </a:ext>
            </a:extLst>
          </p:cNvPr>
          <p:cNvSpPr txBox="1"/>
          <p:nvPr/>
        </p:nvSpPr>
        <p:spPr>
          <a:xfrm>
            <a:off x="191622" y="185726"/>
            <a:ext cx="6175972" cy="830997"/>
          </a:xfrm>
          <a:prstGeom prst="rect">
            <a:avLst/>
          </a:prstGeom>
          <a:noFill/>
        </p:spPr>
        <p:txBody>
          <a:bodyPr wrap="square">
            <a:spAutoFit/>
          </a:bodyPr>
          <a:lstStyle/>
          <a:p>
            <a:pPr algn="ctr"/>
            <a:r>
              <a:rPr lang="en-GB" sz="2400" dirty="0">
                <a:latin typeface="Century Gothic" panose="020B0502020202020204" pitchFamily="34" charset="0"/>
              </a:rPr>
              <a:t/>
            </a:r>
            <a:br>
              <a:rPr lang="en-GB" sz="2400" dirty="0">
                <a:latin typeface="Century Gothic" panose="020B0502020202020204" pitchFamily="34" charset="0"/>
              </a:rPr>
            </a:br>
            <a:r>
              <a:rPr lang="en-GB" sz="2400" b="0" i="0" dirty="0">
                <a:solidFill>
                  <a:srgbClr val="000000"/>
                </a:solidFill>
                <a:effectLst/>
                <a:latin typeface="Century Gothic" panose="020B0502020202020204" pitchFamily="34" charset="0"/>
              </a:rPr>
              <a:t>    </a:t>
            </a:r>
            <a:endParaRPr lang="en-GB" sz="2400" dirty="0">
              <a:latin typeface="Century Gothic" panose="020B0502020202020204" pitchFamily="34" charset="0"/>
            </a:endParaRPr>
          </a:p>
        </p:txBody>
      </p:sp>
      <p:sp>
        <p:nvSpPr>
          <p:cNvPr id="11" name="TextBox 10">
            <a:extLst>
              <a:ext uri="{FF2B5EF4-FFF2-40B4-BE49-F238E27FC236}">
                <a16:creationId xmlns:a16="http://schemas.microsoft.com/office/drawing/2014/main" id="{615D3C68-5B40-40FE-8A1C-1633116D0102}"/>
              </a:ext>
            </a:extLst>
          </p:cNvPr>
          <p:cNvSpPr txBox="1"/>
          <p:nvPr/>
        </p:nvSpPr>
        <p:spPr>
          <a:xfrm>
            <a:off x="206415" y="69145"/>
            <a:ext cx="6430162" cy="6463308"/>
          </a:xfrm>
          <a:prstGeom prst="rect">
            <a:avLst/>
          </a:prstGeom>
          <a:noFill/>
        </p:spPr>
        <p:txBody>
          <a:bodyPr wrap="square">
            <a:spAutoFit/>
          </a:bodyPr>
          <a:lstStyle/>
          <a:p>
            <a:pPr algn="ctr"/>
            <a:r>
              <a:rPr lang="en-GB" sz="2400" i="0" dirty="0">
                <a:solidFill>
                  <a:schemeClr val="bg1">
                    <a:lumMod val="95000"/>
                  </a:schemeClr>
                </a:solidFill>
                <a:effectLst/>
                <a:latin typeface="Century Gothic" panose="020B0502020202020204" pitchFamily="34" charset="0"/>
              </a:rPr>
              <a:t>The Book of Job</a:t>
            </a:r>
            <a:r>
              <a:rPr lang="en-GB" sz="2400" dirty="0">
                <a:solidFill>
                  <a:schemeClr val="bg1">
                    <a:lumMod val="95000"/>
                  </a:schemeClr>
                </a:solidFill>
                <a:latin typeface="Century Gothic" panose="020B0502020202020204" pitchFamily="34" charset="0"/>
              </a:rPr>
              <a:t> </a:t>
            </a:r>
            <a:r>
              <a:rPr lang="en-GB" sz="2400" b="0" i="0" dirty="0">
                <a:solidFill>
                  <a:schemeClr val="bg1">
                    <a:lumMod val="95000"/>
                  </a:schemeClr>
                </a:solidFill>
                <a:effectLst/>
                <a:latin typeface="Century Gothic" panose="020B0502020202020204" pitchFamily="34" charset="0"/>
              </a:rPr>
              <a:t>is often counted among the masterpieces of world literature</a:t>
            </a:r>
            <a:r>
              <a:rPr lang="en-GB" sz="2400" dirty="0">
                <a:solidFill>
                  <a:schemeClr val="bg1">
                    <a:lumMod val="95000"/>
                  </a:schemeClr>
                </a:solidFill>
                <a:latin typeface="Century Gothic" panose="020B0502020202020204" pitchFamily="34" charset="0"/>
              </a:rPr>
              <a:t>!</a:t>
            </a:r>
          </a:p>
          <a:p>
            <a:pPr algn="ctr"/>
            <a:r>
              <a:rPr lang="en-GB" sz="2400" b="0" i="0" dirty="0">
                <a:solidFill>
                  <a:schemeClr val="bg1">
                    <a:lumMod val="95000"/>
                  </a:schemeClr>
                </a:solidFill>
                <a:effectLst/>
                <a:latin typeface="Century Gothic" panose="020B0502020202020204" pitchFamily="34" charset="0"/>
              </a:rPr>
              <a:t>It is found in the third section of the biblical canon known as the </a:t>
            </a:r>
            <a:r>
              <a:rPr lang="en-GB" sz="2400" b="0" i="0" u="none" strike="noStrike" dirty="0">
                <a:solidFill>
                  <a:schemeClr val="bg1">
                    <a:lumMod val="95000"/>
                  </a:schemeClr>
                </a:solidFill>
                <a:effectLst/>
                <a:latin typeface="Century Gothic" panose="020B0502020202020204" pitchFamily="34" charset="0"/>
              </a:rPr>
              <a:t>Ketuvim </a:t>
            </a:r>
            <a:r>
              <a:rPr lang="en-GB" sz="2400" b="0" i="0" dirty="0">
                <a:solidFill>
                  <a:schemeClr val="bg1">
                    <a:lumMod val="95000"/>
                  </a:schemeClr>
                </a:solidFill>
                <a:effectLst/>
                <a:latin typeface="Century Gothic" panose="020B0502020202020204" pitchFamily="34" charset="0"/>
              </a:rPr>
              <a:t>(“Writings”). The is named after its central character, Job, who attempts to understand the sufferings that surround him and why God permits evil to exist in the world.</a:t>
            </a:r>
          </a:p>
          <a:p>
            <a:pPr algn="ctr"/>
            <a:endParaRPr lang="en-GB" sz="1600" dirty="0">
              <a:solidFill>
                <a:schemeClr val="bg1">
                  <a:lumMod val="95000"/>
                </a:schemeClr>
              </a:solidFill>
              <a:latin typeface="Century Gothic" panose="020B0502020202020204" pitchFamily="34" charset="0"/>
            </a:endParaRPr>
          </a:p>
          <a:p>
            <a:pPr algn="ctr"/>
            <a:r>
              <a:rPr lang="en-GB" sz="2400" b="0" i="0" dirty="0">
                <a:solidFill>
                  <a:schemeClr val="bg1">
                    <a:lumMod val="95000"/>
                  </a:schemeClr>
                </a:solidFill>
                <a:effectLst/>
                <a:latin typeface="Century Gothic" panose="020B0502020202020204" pitchFamily="34" charset="0"/>
              </a:rPr>
              <a:t>It is the first poetic book in the Old Testament of the Christian Bible and scholars are generally agreed that it was written between the 7th and 4th centuries BC.</a:t>
            </a:r>
          </a:p>
          <a:p>
            <a:pPr algn="ctr"/>
            <a:endParaRPr lang="en-GB" dirty="0">
              <a:solidFill>
                <a:schemeClr val="bg1">
                  <a:lumMod val="95000"/>
                </a:schemeClr>
              </a:solidFill>
              <a:latin typeface="Century Gothic" panose="020B0502020202020204" pitchFamily="34" charset="0"/>
            </a:endParaRPr>
          </a:p>
          <a:p>
            <a:pPr algn="ctr"/>
            <a:endParaRPr lang="en-GB" b="0" i="0" dirty="0">
              <a:solidFill>
                <a:schemeClr val="bg1">
                  <a:lumMod val="95000"/>
                </a:schemeClr>
              </a:solidFill>
              <a:effectLst/>
              <a:latin typeface="Century Gothic" panose="020B0502020202020204" pitchFamily="34" charset="0"/>
            </a:endParaRPr>
          </a:p>
          <a:p>
            <a:pPr algn="ctr"/>
            <a:endParaRPr lang="en-GB" dirty="0">
              <a:solidFill>
                <a:schemeClr val="bg1">
                  <a:lumMod val="95000"/>
                </a:schemeClr>
              </a:solidFill>
              <a:latin typeface="Century Gothic" panose="020B0502020202020204" pitchFamily="34" charset="0"/>
            </a:endParaRPr>
          </a:p>
        </p:txBody>
      </p:sp>
      <p:pic>
        <p:nvPicPr>
          <p:cNvPr id="1026" name="Picture 2" descr="Bible, Job, Reading, Christianity, Study, Book, Read">
            <a:extLst>
              <a:ext uri="{FF2B5EF4-FFF2-40B4-BE49-F238E27FC236}">
                <a16:creationId xmlns:a16="http://schemas.microsoft.com/office/drawing/2014/main" id="{E8FC55DC-65EA-4FF4-BEDB-C80C50BA580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802" t="13944" r="32905"/>
          <a:stretch/>
        </p:blipFill>
        <p:spPr bwMode="auto">
          <a:xfrm>
            <a:off x="7097087" y="0"/>
            <a:ext cx="5094914" cy="558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635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FF0000"/>
                </a:solidFill>
                <a:latin typeface="Century Gothic" panose="020B0502020202020204" pitchFamily="34" charset="0"/>
              </a:rPr>
              <a:t>The Book of Job</a:t>
            </a:r>
            <a:endParaRPr lang="en-GB" sz="6000" dirty="0">
              <a:solidFill>
                <a:srgbClr val="FF0000"/>
              </a:solidFill>
              <a:latin typeface="Century Gothic" panose="020B0502020202020204" pitchFamily="34" charset="0"/>
            </a:endParaRPr>
          </a:p>
        </p:txBody>
      </p:sp>
      <p:sp>
        <p:nvSpPr>
          <p:cNvPr id="2" name="TextBox 1"/>
          <p:cNvSpPr txBox="1"/>
          <p:nvPr/>
        </p:nvSpPr>
        <p:spPr>
          <a:xfrm>
            <a:off x="3584028" y="151586"/>
            <a:ext cx="8373818" cy="584775"/>
          </a:xfrm>
          <a:prstGeom prst="rect">
            <a:avLst/>
          </a:prstGeom>
          <a:noFill/>
        </p:spPr>
        <p:txBody>
          <a:bodyPr wrap="square" rtlCol="0">
            <a:spAutoFit/>
          </a:bodyPr>
          <a:lstStyle/>
          <a:p>
            <a:pPr algn="just"/>
            <a:endParaRPr lang="en-GB" sz="3200" dirty="0">
              <a:solidFill>
                <a:schemeClr val="bg1"/>
              </a:solidFill>
              <a:latin typeface="Candara" panose="020E0502030303020204" pitchFamily="34" charset="0"/>
            </a:endParaRPr>
          </a:p>
        </p:txBody>
      </p:sp>
      <p:sp>
        <p:nvSpPr>
          <p:cNvPr id="3" name="Rectangle 2">
            <a:extLst>
              <a:ext uri="{FF2B5EF4-FFF2-40B4-BE49-F238E27FC236}">
                <a16:creationId xmlns:a16="http://schemas.microsoft.com/office/drawing/2014/main" id="{38AB77CC-DF63-4771-9EAB-0985771F4453}"/>
              </a:ext>
            </a:extLst>
          </p:cNvPr>
          <p:cNvSpPr/>
          <p:nvPr/>
        </p:nvSpPr>
        <p:spPr>
          <a:xfrm>
            <a:off x="206415" y="299410"/>
            <a:ext cx="11779170" cy="584775"/>
          </a:xfrm>
          <a:prstGeom prst="rect">
            <a:avLst/>
          </a:prstGeom>
        </p:spPr>
        <p:txBody>
          <a:bodyPr wrap="square">
            <a:spAutoFit/>
          </a:bodyPr>
          <a:lstStyle/>
          <a:p>
            <a:endParaRPr lang="en-GB" sz="3200" dirty="0">
              <a:solidFill>
                <a:schemeClr val="bg1"/>
              </a:solidFill>
              <a:latin typeface="Candara" panose="020E0502030303020204" pitchFamily="34" charset="0"/>
            </a:endParaRPr>
          </a:p>
        </p:txBody>
      </p:sp>
      <p:pic>
        <p:nvPicPr>
          <p:cNvPr id="8" name="Picture 2">
            <a:extLst>
              <a:ext uri="{FF2B5EF4-FFF2-40B4-BE49-F238E27FC236}">
                <a16:creationId xmlns:a16="http://schemas.microsoft.com/office/drawing/2014/main" id="{2C06BB41-7C8D-4868-99D5-C5CC2DD9547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extLst>
              <a:ext uri="{FF2B5EF4-FFF2-40B4-BE49-F238E27FC236}">
                <a16:creationId xmlns:a16="http://schemas.microsoft.com/office/drawing/2014/main" id="{72E84740-EC85-44B4-9C0E-94E26CB7FC8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96E8C50-3864-4B63-92DC-2E3846E80E11}"/>
              </a:ext>
            </a:extLst>
          </p:cNvPr>
          <p:cNvSpPr txBox="1"/>
          <p:nvPr/>
        </p:nvSpPr>
        <p:spPr>
          <a:xfrm>
            <a:off x="191622" y="185726"/>
            <a:ext cx="6175972" cy="830997"/>
          </a:xfrm>
          <a:prstGeom prst="rect">
            <a:avLst/>
          </a:prstGeom>
          <a:noFill/>
        </p:spPr>
        <p:txBody>
          <a:bodyPr wrap="square">
            <a:spAutoFit/>
          </a:bodyPr>
          <a:lstStyle/>
          <a:p>
            <a:pPr algn="ctr"/>
            <a:r>
              <a:rPr lang="en-GB" sz="2400" dirty="0">
                <a:latin typeface="Century Gothic" panose="020B0502020202020204" pitchFamily="34" charset="0"/>
              </a:rPr>
              <a:t/>
            </a:r>
            <a:br>
              <a:rPr lang="en-GB" sz="2400" dirty="0">
                <a:latin typeface="Century Gothic" panose="020B0502020202020204" pitchFamily="34" charset="0"/>
              </a:rPr>
            </a:br>
            <a:r>
              <a:rPr lang="en-GB" sz="2400" b="0" i="0" dirty="0">
                <a:solidFill>
                  <a:srgbClr val="000000"/>
                </a:solidFill>
                <a:effectLst/>
                <a:latin typeface="Century Gothic" panose="020B0502020202020204" pitchFamily="34" charset="0"/>
              </a:rPr>
              <a:t>    </a:t>
            </a:r>
            <a:endParaRPr lang="en-GB" sz="2400" dirty="0">
              <a:latin typeface="Century Gothic" panose="020B0502020202020204" pitchFamily="34" charset="0"/>
            </a:endParaRPr>
          </a:p>
        </p:txBody>
      </p:sp>
      <p:pic>
        <p:nvPicPr>
          <p:cNvPr id="11" name="Online Media 10" title="The Book of Job">
            <a:hlinkClick r:id="" action="ppaction://media"/>
            <a:extLst>
              <a:ext uri="{FF2B5EF4-FFF2-40B4-BE49-F238E27FC236}">
                <a16:creationId xmlns:a16="http://schemas.microsoft.com/office/drawing/2014/main" id="{72105B54-375F-4158-9CF9-88DD98D9F6CC}"/>
              </a:ext>
            </a:extLst>
          </p:cNvPr>
          <p:cNvPicPr>
            <a:picLocks noRot="1" noChangeAspect="1"/>
          </p:cNvPicPr>
          <p:nvPr>
            <a:videoFile r:link="rId1"/>
          </p:nvPr>
        </p:nvPicPr>
        <p:blipFill>
          <a:blip r:embed="rId6"/>
          <a:stretch>
            <a:fillRect/>
          </a:stretch>
        </p:blipFill>
        <p:spPr>
          <a:xfrm>
            <a:off x="1520737" y="299410"/>
            <a:ext cx="8780944" cy="4961233"/>
          </a:xfrm>
          <a:prstGeom prst="rect">
            <a:avLst/>
          </a:prstGeom>
        </p:spPr>
      </p:pic>
    </p:spTree>
    <p:extLst>
      <p:ext uri="{BB962C8B-B14F-4D97-AF65-F5344CB8AC3E}">
        <p14:creationId xmlns:p14="http://schemas.microsoft.com/office/powerpoint/2010/main" val="340360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FF0000"/>
                </a:solidFill>
                <a:latin typeface="Century Gothic" panose="020B0502020202020204" pitchFamily="34" charset="0"/>
              </a:rPr>
              <a:t>Listen: Job 7 1-4; 6-7</a:t>
            </a:r>
            <a:endParaRPr lang="en-GB" sz="6000" dirty="0">
              <a:solidFill>
                <a:srgbClr val="FF0000"/>
              </a:solidFill>
              <a:latin typeface="Century Gothic" panose="020B0502020202020204" pitchFamily="34" charset="0"/>
            </a:endParaRPr>
          </a:p>
        </p:txBody>
      </p:sp>
      <p:sp>
        <p:nvSpPr>
          <p:cNvPr id="2" name="TextBox 1"/>
          <p:cNvSpPr txBox="1"/>
          <p:nvPr/>
        </p:nvSpPr>
        <p:spPr>
          <a:xfrm>
            <a:off x="3584028" y="151586"/>
            <a:ext cx="8373818" cy="584775"/>
          </a:xfrm>
          <a:prstGeom prst="rect">
            <a:avLst/>
          </a:prstGeom>
          <a:noFill/>
        </p:spPr>
        <p:txBody>
          <a:bodyPr wrap="square" rtlCol="0">
            <a:spAutoFit/>
          </a:bodyPr>
          <a:lstStyle/>
          <a:p>
            <a:pPr algn="just"/>
            <a:endParaRPr lang="en-GB" sz="3200" dirty="0">
              <a:solidFill>
                <a:schemeClr val="bg1"/>
              </a:solidFill>
              <a:latin typeface="Candara" panose="020E0502030303020204" pitchFamily="34" charset="0"/>
            </a:endParaRPr>
          </a:p>
        </p:txBody>
      </p:sp>
      <p:sp>
        <p:nvSpPr>
          <p:cNvPr id="3" name="Rectangle 2">
            <a:extLst>
              <a:ext uri="{FF2B5EF4-FFF2-40B4-BE49-F238E27FC236}">
                <a16:creationId xmlns:a16="http://schemas.microsoft.com/office/drawing/2014/main" id="{38AB77CC-DF63-4771-9EAB-0985771F4453}"/>
              </a:ext>
            </a:extLst>
          </p:cNvPr>
          <p:cNvSpPr/>
          <p:nvPr/>
        </p:nvSpPr>
        <p:spPr>
          <a:xfrm>
            <a:off x="206415" y="299410"/>
            <a:ext cx="11779170" cy="584775"/>
          </a:xfrm>
          <a:prstGeom prst="rect">
            <a:avLst/>
          </a:prstGeom>
        </p:spPr>
        <p:txBody>
          <a:bodyPr wrap="square">
            <a:spAutoFit/>
          </a:bodyPr>
          <a:lstStyle/>
          <a:p>
            <a:endParaRPr lang="en-GB" sz="3200" dirty="0">
              <a:solidFill>
                <a:schemeClr val="bg1"/>
              </a:solidFill>
              <a:latin typeface="Candara" panose="020E0502030303020204" pitchFamily="34" charset="0"/>
            </a:endParaRPr>
          </a:p>
        </p:txBody>
      </p:sp>
      <p:pic>
        <p:nvPicPr>
          <p:cNvPr id="8" name="Picture 2">
            <a:extLst>
              <a:ext uri="{FF2B5EF4-FFF2-40B4-BE49-F238E27FC236}">
                <a16:creationId xmlns:a16="http://schemas.microsoft.com/office/drawing/2014/main" id="{2C06BB41-7C8D-4868-99D5-C5CC2DD9547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extLst>
              <a:ext uri="{FF2B5EF4-FFF2-40B4-BE49-F238E27FC236}">
                <a16:creationId xmlns:a16="http://schemas.microsoft.com/office/drawing/2014/main" id="{72E84740-EC85-44B4-9C0E-94E26CB7FC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96E8C50-3864-4B63-92DC-2E3846E80E11}"/>
              </a:ext>
            </a:extLst>
          </p:cNvPr>
          <p:cNvSpPr txBox="1"/>
          <p:nvPr/>
        </p:nvSpPr>
        <p:spPr>
          <a:xfrm>
            <a:off x="191622" y="185726"/>
            <a:ext cx="6175972" cy="5509200"/>
          </a:xfrm>
          <a:prstGeom prst="rect">
            <a:avLst/>
          </a:prstGeom>
          <a:noFill/>
        </p:spPr>
        <p:txBody>
          <a:bodyPr wrap="square">
            <a:spAutoFit/>
          </a:bodyPr>
          <a:lstStyle/>
          <a:p>
            <a:pPr algn="ctr"/>
            <a:r>
              <a:rPr lang="en-GB" sz="3200" b="0" i="0" dirty="0">
                <a:solidFill>
                  <a:srgbClr val="FFC000"/>
                </a:solidFill>
                <a:effectLst/>
                <a:latin typeface="Century Gothic" panose="020B0502020202020204" pitchFamily="34" charset="0"/>
              </a:rPr>
              <a:t>Restless I fret till twilight fails.</a:t>
            </a:r>
          </a:p>
          <a:p>
            <a:pPr algn="ctr"/>
            <a:endParaRPr lang="en-GB" sz="2400" b="0" i="0" dirty="0">
              <a:solidFill>
                <a:srgbClr val="FFC000"/>
              </a:solidFill>
              <a:effectLst/>
              <a:latin typeface="Century Gothic" panose="020B0502020202020204" pitchFamily="34" charset="0"/>
            </a:endParaRPr>
          </a:p>
          <a:p>
            <a:pPr algn="ctr"/>
            <a:r>
              <a:rPr lang="en-GB" sz="2400" b="0" i="0" dirty="0">
                <a:solidFill>
                  <a:schemeClr val="bg1"/>
                </a:solidFill>
                <a:effectLst/>
                <a:latin typeface="Century Gothic" panose="020B0502020202020204" pitchFamily="34" charset="0"/>
              </a:rPr>
              <a:t>“Do not mortals have hard service on earth?</a:t>
            </a:r>
            <a:r>
              <a:rPr lang="en-GB" sz="2400" dirty="0">
                <a:solidFill>
                  <a:schemeClr val="bg1"/>
                </a:solidFill>
                <a:latin typeface="Century Gothic" panose="020B0502020202020204" pitchFamily="34" charset="0"/>
              </a:rPr>
              <a:t/>
            </a:r>
            <a:br>
              <a:rPr lang="en-GB" sz="2400" dirty="0">
                <a:solidFill>
                  <a:schemeClr val="bg1"/>
                </a:solidFill>
                <a:latin typeface="Century Gothic" panose="020B0502020202020204" pitchFamily="34" charset="0"/>
              </a:rPr>
            </a:br>
            <a:r>
              <a:rPr lang="en-GB" sz="2400" b="0" i="0" dirty="0">
                <a:solidFill>
                  <a:schemeClr val="bg1"/>
                </a:solidFill>
                <a:effectLst/>
                <a:latin typeface="Century Gothic" panose="020B0502020202020204" pitchFamily="34" charset="0"/>
              </a:rPr>
              <a:t>    Are not their days like those of hired labourers?</a:t>
            </a:r>
            <a:r>
              <a:rPr lang="en-GB" sz="2400" dirty="0">
                <a:solidFill>
                  <a:schemeClr val="bg1"/>
                </a:solidFill>
                <a:latin typeface="Century Gothic" panose="020B0502020202020204" pitchFamily="34" charset="0"/>
              </a:rPr>
              <a:t/>
            </a:r>
            <a:br>
              <a:rPr lang="en-GB" sz="2400" dirty="0">
                <a:solidFill>
                  <a:schemeClr val="bg1"/>
                </a:solidFill>
                <a:latin typeface="Century Gothic" panose="020B0502020202020204" pitchFamily="34" charset="0"/>
              </a:rPr>
            </a:br>
            <a:r>
              <a:rPr lang="en-GB" sz="2400" b="0" i="0" dirty="0">
                <a:solidFill>
                  <a:schemeClr val="bg1"/>
                </a:solidFill>
                <a:effectLst/>
                <a:latin typeface="Century Gothic" panose="020B0502020202020204" pitchFamily="34" charset="0"/>
              </a:rPr>
              <a:t>Like a slave longing for the evening shadows, or a hired labourer waiting to be paid,</a:t>
            </a:r>
            <a:r>
              <a:rPr lang="en-GB" sz="2400" b="1" i="0" baseline="30000" dirty="0">
                <a:solidFill>
                  <a:schemeClr val="bg1"/>
                </a:solidFill>
                <a:effectLst/>
                <a:latin typeface="Century Gothic" panose="020B0502020202020204" pitchFamily="34" charset="0"/>
              </a:rPr>
              <a:t> </a:t>
            </a:r>
            <a:r>
              <a:rPr lang="en-GB" sz="2400" b="0" i="0" dirty="0">
                <a:solidFill>
                  <a:schemeClr val="bg1"/>
                </a:solidFill>
                <a:effectLst/>
                <a:latin typeface="Century Gothic" panose="020B0502020202020204" pitchFamily="34" charset="0"/>
              </a:rPr>
              <a:t>so I have been allotted months of futility, and nights of misery have been assigned to me.</a:t>
            </a:r>
            <a:r>
              <a:rPr lang="en-GB" sz="2400" dirty="0">
                <a:solidFill>
                  <a:schemeClr val="bg1"/>
                </a:solidFill>
                <a:latin typeface="Century Gothic" panose="020B0502020202020204" pitchFamily="34" charset="0"/>
              </a:rPr>
              <a:t/>
            </a:r>
            <a:br>
              <a:rPr lang="en-GB" sz="2400" dirty="0">
                <a:solidFill>
                  <a:schemeClr val="bg1"/>
                </a:solidFill>
                <a:latin typeface="Century Gothic" panose="020B0502020202020204" pitchFamily="34" charset="0"/>
              </a:rPr>
            </a:br>
            <a:r>
              <a:rPr lang="en-GB" sz="2400" b="0" i="0" dirty="0">
                <a:solidFill>
                  <a:schemeClr val="bg1"/>
                </a:solidFill>
                <a:effectLst/>
                <a:latin typeface="Century Gothic" panose="020B0502020202020204" pitchFamily="34" charset="0"/>
              </a:rPr>
              <a:t>When I lie down I think, ‘How long before I get up?’</a:t>
            </a:r>
            <a:r>
              <a:rPr lang="en-GB" sz="2400" dirty="0">
                <a:latin typeface="Century Gothic" panose="020B0502020202020204" pitchFamily="34" charset="0"/>
              </a:rPr>
              <a:t/>
            </a:r>
            <a:br>
              <a:rPr lang="en-GB" sz="2400" dirty="0">
                <a:latin typeface="Century Gothic" panose="020B0502020202020204" pitchFamily="34" charset="0"/>
              </a:rPr>
            </a:br>
            <a:r>
              <a:rPr lang="en-GB" sz="2400" b="0" i="0" dirty="0">
                <a:solidFill>
                  <a:srgbClr val="000000"/>
                </a:solidFill>
                <a:effectLst/>
                <a:latin typeface="Century Gothic" panose="020B0502020202020204" pitchFamily="34" charset="0"/>
              </a:rPr>
              <a:t>    </a:t>
            </a:r>
            <a:endParaRPr lang="en-GB" sz="2400" dirty="0">
              <a:latin typeface="Century Gothic" panose="020B0502020202020204" pitchFamily="34" charset="0"/>
            </a:endParaRPr>
          </a:p>
        </p:txBody>
      </p:sp>
      <p:pic>
        <p:nvPicPr>
          <p:cNvPr id="11" name="Picture 2" descr="Bible, Job, Reading, Christianity, Study, Book, Read">
            <a:extLst>
              <a:ext uri="{FF2B5EF4-FFF2-40B4-BE49-F238E27FC236}">
                <a16:creationId xmlns:a16="http://schemas.microsoft.com/office/drawing/2014/main" id="{FDC127E9-6293-4232-A499-54D4F1CE905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802" t="13944" r="32905" b="8282"/>
          <a:stretch/>
        </p:blipFill>
        <p:spPr bwMode="auto">
          <a:xfrm>
            <a:off x="6559216" y="0"/>
            <a:ext cx="5632785" cy="558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781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81CEC4A-F3FB-44C0-82F1-628BA128BF2F}"/>
              </a:ext>
            </a:extLst>
          </p:cNvPr>
          <p:cNvSpPr txBox="1"/>
          <p:nvPr/>
        </p:nvSpPr>
        <p:spPr>
          <a:xfrm>
            <a:off x="0" y="5534561"/>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FF0000"/>
                </a:solidFill>
                <a:latin typeface="Century Gothic" panose="020B0502020202020204" pitchFamily="34" charset="0"/>
              </a:rPr>
              <a:t>Listen: Job 7 1-4; 6-7</a:t>
            </a:r>
            <a:endParaRPr lang="en-GB" sz="6000" dirty="0">
              <a:solidFill>
                <a:srgbClr val="FF0000"/>
              </a:solidFill>
              <a:latin typeface="Century Gothic" panose="020B0502020202020204" pitchFamily="34" charset="0"/>
            </a:endParaRPr>
          </a:p>
        </p:txBody>
      </p:sp>
      <p:sp>
        <p:nvSpPr>
          <p:cNvPr id="2" name="TextBox 1"/>
          <p:cNvSpPr txBox="1"/>
          <p:nvPr/>
        </p:nvSpPr>
        <p:spPr>
          <a:xfrm>
            <a:off x="3584028" y="151586"/>
            <a:ext cx="8373818" cy="584775"/>
          </a:xfrm>
          <a:prstGeom prst="rect">
            <a:avLst/>
          </a:prstGeom>
          <a:noFill/>
        </p:spPr>
        <p:txBody>
          <a:bodyPr wrap="square" rtlCol="0">
            <a:spAutoFit/>
          </a:bodyPr>
          <a:lstStyle/>
          <a:p>
            <a:pPr algn="just"/>
            <a:endParaRPr lang="en-GB" sz="3200" dirty="0">
              <a:solidFill>
                <a:schemeClr val="bg1"/>
              </a:solidFill>
              <a:latin typeface="Candara" panose="020E0502030303020204" pitchFamily="34" charset="0"/>
            </a:endParaRPr>
          </a:p>
        </p:txBody>
      </p:sp>
      <p:sp>
        <p:nvSpPr>
          <p:cNvPr id="3" name="Rectangle 2">
            <a:extLst>
              <a:ext uri="{FF2B5EF4-FFF2-40B4-BE49-F238E27FC236}">
                <a16:creationId xmlns:a16="http://schemas.microsoft.com/office/drawing/2014/main" id="{38AB77CC-DF63-4771-9EAB-0985771F4453}"/>
              </a:ext>
            </a:extLst>
          </p:cNvPr>
          <p:cNvSpPr/>
          <p:nvPr/>
        </p:nvSpPr>
        <p:spPr>
          <a:xfrm>
            <a:off x="206415" y="299410"/>
            <a:ext cx="11779170" cy="584775"/>
          </a:xfrm>
          <a:prstGeom prst="rect">
            <a:avLst/>
          </a:prstGeom>
        </p:spPr>
        <p:txBody>
          <a:bodyPr wrap="square">
            <a:spAutoFit/>
          </a:bodyPr>
          <a:lstStyle/>
          <a:p>
            <a:endParaRPr lang="en-GB" sz="3200" dirty="0">
              <a:solidFill>
                <a:schemeClr val="bg1"/>
              </a:solidFill>
              <a:latin typeface="Candara" panose="020E0502030303020204" pitchFamily="34" charset="0"/>
            </a:endParaRPr>
          </a:p>
        </p:txBody>
      </p:sp>
      <p:pic>
        <p:nvPicPr>
          <p:cNvPr id="8" name="Picture 2">
            <a:extLst>
              <a:ext uri="{FF2B5EF4-FFF2-40B4-BE49-F238E27FC236}">
                <a16:creationId xmlns:a16="http://schemas.microsoft.com/office/drawing/2014/main" id="{2C06BB41-7C8D-4868-99D5-C5CC2DD9547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extLst>
              <a:ext uri="{FF2B5EF4-FFF2-40B4-BE49-F238E27FC236}">
                <a16:creationId xmlns:a16="http://schemas.microsoft.com/office/drawing/2014/main" id="{72E84740-EC85-44B4-9C0E-94E26CB7FC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DB7530D-5CEE-41C2-9B35-FAA849795D8A}"/>
              </a:ext>
            </a:extLst>
          </p:cNvPr>
          <p:cNvSpPr txBox="1"/>
          <p:nvPr/>
        </p:nvSpPr>
        <p:spPr>
          <a:xfrm>
            <a:off x="427140" y="991855"/>
            <a:ext cx="5668860" cy="3046988"/>
          </a:xfrm>
          <a:prstGeom prst="rect">
            <a:avLst/>
          </a:prstGeom>
          <a:noFill/>
        </p:spPr>
        <p:txBody>
          <a:bodyPr wrap="square">
            <a:spAutoFit/>
          </a:bodyPr>
          <a:lstStyle/>
          <a:p>
            <a:pPr algn="ctr"/>
            <a:r>
              <a:rPr lang="en-GB" sz="2400" b="0" i="0" dirty="0">
                <a:solidFill>
                  <a:schemeClr val="bg1"/>
                </a:solidFill>
                <a:effectLst/>
                <a:latin typeface="Century Gothic" panose="020B0502020202020204" pitchFamily="34" charset="0"/>
              </a:rPr>
              <a:t>The night drags on, and I toss and turn until dawn.</a:t>
            </a:r>
          </a:p>
          <a:p>
            <a:pPr algn="ctr"/>
            <a:r>
              <a:rPr lang="en-GB" sz="2400" b="0" i="0" dirty="0">
                <a:solidFill>
                  <a:schemeClr val="bg1"/>
                </a:solidFill>
                <a:effectLst/>
                <a:latin typeface="Century Gothic" panose="020B0502020202020204" pitchFamily="34" charset="0"/>
              </a:rPr>
              <a:t>“My days are swifter than a weaver’s shuttle, and they come to an end without hope.</a:t>
            </a:r>
            <a:r>
              <a:rPr lang="en-GB" sz="2400" dirty="0">
                <a:solidFill>
                  <a:schemeClr val="bg1"/>
                </a:solidFill>
                <a:latin typeface="Century Gothic" panose="020B0502020202020204" pitchFamily="34" charset="0"/>
              </a:rPr>
              <a:t/>
            </a:r>
            <a:br>
              <a:rPr lang="en-GB" sz="2400" dirty="0">
                <a:solidFill>
                  <a:schemeClr val="bg1"/>
                </a:solidFill>
                <a:latin typeface="Century Gothic" panose="020B0502020202020204" pitchFamily="34" charset="0"/>
              </a:rPr>
            </a:br>
            <a:r>
              <a:rPr lang="en-GB" sz="2400" b="0" i="0" dirty="0">
                <a:solidFill>
                  <a:schemeClr val="bg1"/>
                </a:solidFill>
                <a:effectLst/>
                <a:latin typeface="Century Gothic" panose="020B0502020202020204" pitchFamily="34" charset="0"/>
              </a:rPr>
              <a:t>Remember, O God, that my life is but a breath; my eyes will never see happiness again.</a:t>
            </a:r>
            <a:endParaRPr lang="en-GB" sz="2400" dirty="0">
              <a:solidFill>
                <a:schemeClr val="bg1"/>
              </a:solidFill>
              <a:latin typeface="Century Gothic" panose="020B0502020202020204" pitchFamily="34" charset="0"/>
            </a:endParaRPr>
          </a:p>
        </p:txBody>
      </p:sp>
      <p:pic>
        <p:nvPicPr>
          <p:cNvPr id="12" name="Picture 2" descr="Bible, Job, Reading, Christianity, Study, Book, Read">
            <a:extLst>
              <a:ext uri="{FF2B5EF4-FFF2-40B4-BE49-F238E27FC236}">
                <a16:creationId xmlns:a16="http://schemas.microsoft.com/office/drawing/2014/main" id="{DBB63508-1D0A-45F9-8EF9-9D87D4D1DA8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802" t="13944" r="32905" b="8282"/>
          <a:stretch/>
        </p:blipFill>
        <p:spPr bwMode="auto">
          <a:xfrm>
            <a:off x="6609961" y="0"/>
            <a:ext cx="5582040" cy="5534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700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FF0000"/>
                </a:solidFill>
                <a:latin typeface="Century Gothic" panose="020B0502020202020204" pitchFamily="34" charset="0"/>
              </a:rPr>
              <a:t>Reflect</a:t>
            </a:r>
          </a:p>
        </p:txBody>
      </p:sp>
      <p:sp>
        <p:nvSpPr>
          <p:cNvPr id="2" name="TextBox 1"/>
          <p:cNvSpPr txBox="1"/>
          <p:nvPr/>
        </p:nvSpPr>
        <p:spPr>
          <a:xfrm>
            <a:off x="3584028" y="151586"/>
            <a:ext cx="8373818" cy="584775"/>
          </a:xfrm>
          <a:prstGeom prst="rect">
            <a:avLst/>
          </a:prstGeom>
          <a:noFill/>
        </p:spPr>
        <p:txBody>
          <a:bodyPr wrap="square" rtlCol="0">
            <a:spAutoFit/>
          </a:bodyPr>
          <a:lstStyle/>
          <a:p>
            <a:pPr algn="just"/>
            <a:endParaRPr lang="en-GB" sz="3200" dirty="0">
              <a:solidFill>
                <a:schemeClr val="bg1"/>
              </a:solidFill>
              <a:latin typeface="Candara" panose="020E0502030303020204" pitchFamily="34" charset="0"/>
            </a:endParaRPr>
          </a:p>
        </p:txBody>
      </p:sp>
      <p:sp>
        <p:nvSpPr>
          <p:cNvPr id="3" name="Rectangle 2">
            <a:extLst>
              <a:ext uri="{FF2B5EF4-FFF2-40B4-BE49-F238E27FC236}">
                <a16:creationId xmlns:a16="http://schemas.microsoft.com/office/drawing/2014/main" id="{38AB77CC-DF63-4771-9EAB-0985771F4453}"/>
              </a:ext>
            </a:extLst>
          </p:cNvPr>
          <p:cNvSpPr/>
          <p:nvPr/>
        </p:nvSpPr>
        <p:spPr>
          <a:xfrm>
            <a:off x="206415" y="299410"/>
            <a:ext cx="11779170" cy="584775"/>
          </a:xfrm>
          <a:prstGeom prst="rect">
            <a:avLst/>
          </a:prstGeom>
        </p:spPr>
        <p:txBody>
          <a:bodyPr wrap="square">
            <a:spAutoFit/>
          </a:bodyPr>
          <a:lstStyle/>
          <a:p>
            <a:endParaRPr lang="en-GB" sz="3200" dirty="0">
              <a:solidFill>
                <a:schemeClr val="bg1"/>
              </a:solidFill>
              <a:latin typeface="Candara" panose="020E0502030303020204" pitchFamily="34" charset="0"/>
            </a:endParaRPr>
          </a:p>
        </p:txBody>
      </p:sp>
      <p:sp>
        <p:nvSpPr>
          <p:cNvPr id="4" name="Rectangle 3">
            <a:extLst>
              <a:ext uri="{FF2B5EF4-FFF2-40B4-BE49-F238E27FC236}">
                <a16:creationId xmlns:a16="http://schemas.microsoft.com/office/drawing/2014/main" id="{2E3B57F0-15B4-4942-9771-F5FBE7E55FCA}"/>
              </a:ext>
            </a:extLst>
          </p:cNvPr>
          <p:cNvSpPr/>
          <p:nvPr/>
        </p:nvSpPr>
        <p:spPr>
          <a:xfrm>
            <a:off x="83596" y="254305"/>
            <a:ext cx="6068988" cy="5293757"/>
          </a:xfrm>
          <a:prstGeom prst="rect">
            <a:avLst/>
          </a:prstGeom>
        </p:spPr>
        <p:txBody>
          <a:bodyPr wrap="square">
            <a:spAutoFit/>
          </a:bodyPr>
          <a:lstStyle/>
          <a:p>
            <a:pPr algn="ctr">
              <a:spcBef>
                <a:spcPts val="600"/>
              </a:spcBef>
              <a:spcAft>
                <a:spcPts val="600"/>
              </a:spcAft>
            </a:pPr>
            <a:r>
              <a:rPr lang="en-GB" sz="2800" dirty="0">
                <a:solidFill>
                  <a:schemeClr val="bg1"/>
                </a:solidFill>
                <a:latin typeface="Century Gothic" panose="020B0502020202020204" pitchFamily="34" charset="0"/>
                <a:ea typeface="Times New Roman" panose="02020603050405020304" pitchFamily="18" charset="0"/>
              </a:rPr>
              <a:t>What do you think Job means when he says ‘mortals have hard service’ ?</a:t>
            </a:r>
          </a:p>
          <a:p>
            <a:pPr algn="ctr">
              <a:spcBef>
                <a:spcPts val="600"/>
              </a:spcBef>
              <a:spcAft>
                <a:spcPts val="600"/>
              </a:spcAft>
            </a:pPr>
            <a:r>
              <a:rPr lang="en-GB" sz="2800" dirty="0">
                <a:solidFill>
                  <a:srgbClr val="FFC000"/>
                </a:solidFill>
                <a:latin typeface="Century Gothic" panose="020B0502020202020204" pitchFamily="34" charset="0"/>
                <a:ea typeface="Times New Roman" panose="02020603050405020304" pitchFamily="18" charset="0"/>
              </a:rPr>
              <a:t>How is this true more true than ever in the current situation?</a:t>
            </a:r>
          </a:p>
          <a:p>
            <a:pPr algn="ctr">
              <a:spcBef>
                <a:spcPts val="600"/>
              </a:spcBef>
              <a:spcAft>
                <a:spcPts val="600"/>
              </a:spcAft>
            </a:pPr>
            <a:r>
              <a:rPr lang="en-GB" sz="2800" dirty="0">
                <a:solidFill>
                  <a:schemeClr val="bg1"/>
                </a:solidFill>
                <a:latin typeface="Century Gothic" panose="020B0502020202020204" pitchFamily="34" charset="0"/>
                <a:ea typeface="Times New Roman" panose="02020603050405020304" pitchFamily="18" charset="0"/>
              </a:rPr>
              <a:t>How does this reading from Job make you feel? </a:t>
            </a:r>
          </a:p>
          <a:p>
            <a:pPr algn="ctr">
              <a:spcBef>
                <a:spcPts val="600"/>
              </a:spcBef>
              <a:spcAft>
                <a:spcPts val="600"/>
              </a:spcAft>
            </a:pPr>
            <a:r>
              <a:rPr lang="en-GB" sz="2800" dirty="0">
                <a:solidFill>
                  <a:srgbClr val="FFC000"/>
                </a:solidFill>
                <a:latin typeface="Century Gothic" panose="020B0502020202020204" pitchFamily="34" charset="0"/>
                <a:ea typeface="Times New Roman" panose="02020603050405020304" pitchFamily="18" charset="0"/>
              </a:rPr>
              <a:t>What can you do ‘today’ to help someone who may be feeling that their life is ‘hard service’ at the moment? </a:t>
            </a:r>
          </a:p>
        </p:txBody>
      </p:sp>
      <p:pic>
        <p:nvPicPr>
          <p:cNvPr id="8" name="Picture 2">
            <a:extLst>
              <a:ext uri="{FF2B5EF4-FFF2-40B4-BE49-F238E27FC236}">
                <a16:creationId xmlns:a16="http://schemas.microsoft.com/office/drawing/2014/main" id="{878AEF1F-3091-4EC8-B171-EF5CECAA71A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extLst>
              <a:ext uri="{FF2B5EF4-FFF2-40B4-BE49-F238E27FC236}">
                <a16:creationId xmlns:a16="http://schemas.microsoft.com/office/drawing/2014/main" id="{1B86B1FC-6E00-447A-9A97-03AF4068F0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Lightbulb, Bulb, Light, Idea, Energy, Power, Innovation">
            <a:extLst>
              <a:ext uri="{FF2B5EF4-FFF2-40B4-BE49-F238E27FC236}">
                <a16:creationId xmlns:a16="http://schemas.microsoft.com/office/drawing/2014/main" id="{1A6B4958-3CF4-4474-837C-DAD906EE8BF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264" r="18225"/>
          <a:stretch/>
        </p:blipFill>
        <p:spPr bwMode="auto">
          <a:xfrm>
            <a:off x="6375191" y="12831"/>
            <a:ext cx="5805262" cy="5572043"/>
          </a:xfrm>
          <a:prstGeom prst="rect">
            <a:avLst/>
          </a:prstGeom>
          <a:noFill/>
          <a:ln w="25400">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39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Jesus, God, Bible, Gospel, Paper, Rip, Torn, Scrap">
            <a:extLst>
              <a:ext uri="{FF2B5EF4-FFF2-40B4-BE49-F238E27FC236}">
                <a16:creationId xmlns:a16="http://schemas.microsoft.com/office/drawing/2014/main" id="{F07C323A-E296-4868-B2B2-A96AA5C0B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14BBED-7E8A-4D78-8A5F-BC531A35574F}"/>
              </a:ext>
            </a:extLst>
          </p:cNvPr>
          <p:cNvSpPr txBox="1"/>
          <p:nvPr/>
        </p:nvSpPr>
        <p:spPr>
          <a:xfrm>
            <a:off x="5484626" y="-77881"/>
            <a:ext cx="7083057" cy="1446550"/>
          </a:xfrm>
          <a:prstGeom prst="rect">
            <a:avLst/>
          </a:prstGeom>
          <a:noFill/>
        </p:spPr>
        <p:txBody>
          <a:bodyPr wrap="square" rtlCol="0">
            <a:spAutoFit/>
          </a:bodyPr>
          <a:lstStyle/>
          <a:p>
            <a:pPr algn="ctr"/>
            <a:r>
              <a:rPr lang="en-GB" sz="8800" dirty="0">
                <a:solidFill>
                  <a:srgbClr val="C00000"/>
                </a:solidFill>
                <a:latin typeface="Century Gothic" panose="020B0502020202020204" pitchFamily="34" charset="0"/>
              </a:rPr>
              <a:t>Let us pray</a:t>
            </a:r>
          </a:p>
        </p:txBody>
      </p:sp>
    </p:spTree>
    <p:extLst>
      <p:ext uri="{BB962C8B-B14F-4D97-AF65-F5344CB8AC3E}">
        <p14:creationId xmlns:p14="http://schemas.microsoft.com/office/powerpoint/2010/main" val="3786795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pic>
        <p:nvPicPr>
          <p:cNvPr id="6" name="Picture 2">
            <a:extLst>
              <a:ext uri="{FF2B5EF4-FFF2-40B4-BE49-F238E27FC236}">
                <a16:creationId xmlns:a16="http://schemas.microsoft.com/office/drawing/2014/main" id="{16516F69-902C-4756-8B78-CF2337EEF2A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extLst>
              <a:ext uri="{FF2B5EF4-FFF2-40B4-BE49-F238E27FC236}">
                <a16:creationId xmlns:a16="http://schemas.microsoft.com/office/drawing/2014/main" id="{48C55A50-F409-410B-BD85-157AC3A8DE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2EA0B65-7228-413C-B616-5E608E9A6996}"/>
              </a:ext>
            </a:extLst>
          </p:cNvPr>
          <p:cNvSpPr txBox="1"/>
          <p:nvPr/>
        </p:nvSpPr>
        <p:spPr>
          <a:xfrm>
            <a:off x="453649" y="148471"/>
            <a:ext cx="11172746" cy="5386090"/>
          </a:xfrm>
          <a:prstGeom prst="rect">
            <a:avLst/>
          </a:prstGeom>
          <a:noFill/>
        </p:spPr>
        <p:txBody>
          <a:bodyPr wrap="square">
            <a:spAutoFit/>
          </a:bodyPr>
          <a:lstStyle/>
          <a:p>
            <a:pPr algn="ctr"/>
            <a:r>
              <a:rPr lang="en-GB" sz="2400" dirty="0">
                <a:solidFill>
                  <a:schemeClr val="bg1"/>
                </a:solidFill>
                <a:latin typeface="Century Gothic" panose="020B0502020202020204" pitchFamily="34" charset="0"/>
              </a:rPr>
              <a:t>Almighty and all-merciful God,</a:t>
            </a:r>
          </a:p>
          <a:p>
            <a:pPr algn="ctr"/>
            <a:r>
              <a:rPr lang="en-GB" sz="2400" dirty="0">
                <a:solidFill>
                  <a:schemeClr val="bg1"/>
                </a:solidFill>
                <a:latin typeface="Century Gothic" panose="020B0502020202020204" pitchFamily="34" charset="0"/>
              </a:rPr>
              <a:t>lover of the human race, healer of all our wounds,</a:t>
            </a:r>
          </a:p>
          <a:p>
            <a:pPr algn="ctr"/>
            <a:r>
              <a:rPr lang="en-GB" sz="2400" dirty="0">
                <a:solidFill>
                  <a:schemeClr val="bg1"/>
                </a:solidFill>
                <a:latin typeface="Century Gothic" panose="020B0502020202020204" pitchFamily="34" charset="0"/>
              </a:rPr>
              <a:t>in whom there is no shadow of death,</a:t>
            </a:r>
          </a:p>
          <a:p>
            <a:pPr algn="ctr"/>
            <a:r>
              <a:rPr lang="en-GB" sz="2400" dirty="0">
                <a:solidFill>
                  <a:schemeClr val="bg1"/>
                </a:solidFill>
                <a:latin typeface="Century Gothic" panose="020B0502020202020204" pitchFamily="34" charset="0"/>
              </a:rPr>
              <a:t>save us in this time of difficulty;</a:t>
            </a:r>
          </a:p>
          <a:p>
            <a:pPr algn="ctr"/>
            <a:r>
              <a:rPr lang="en-GB" sz="2400" dirty="0">
                <a:solidFill>
                  <a:schemeClr val="bg1"/>
                </a:solidFill>
                <a:latin typeface="Century Gothic" panose="020B0502020202020204" pitchFamily="34" charset="0"/>
              </a:rPr>
              <a:t>grant wisdom and courage to our leaders;</a:t>
            </a:r>
          </a:p>
          <a:p>
            <a:pPr algn="ctr"/>
            <a:r>
              <a:rPr lang="en-GB" sz="2400" dirty="0">
                <a:solidFill>
                  <a:schemeClr val="bg1"/>
                </a:solidFill>
                <a:latin typeface="Century Gothic" panose="020B0502020202020204" pitchFamily="34" charset="0"/>
              </a:rPr>
              <a:t>watch over all medical people</a:t>
            </a:r>
          </a:p>
          <a:p>
            <a:pPr algn="ctr"/>
            <a:r>
              <a:rPr lang="en-GB" sz="2400" dirty="0">
                <a:solidFill>
                  <a:schemeClr val="bg1"/>
                </a:solidFill>
                <a:latin typeface="Century Gothic" panose="020B0502020202020204" pitchFamily="34" charset="0"/>
              </a:rPr>
              <a:t>as they tend the sick and look after those in most need;</a:t>
            </a:r>
          </a:p>
          <a:p>
            <a:pPr algn="ctr"/>
            <a:r>
              <a:rPr lang="en-GB" sz="2400" dirty="0">
                <a:solidFill>
                  <a:schemeClr val="bg1"/>
                </a:solidFill>
                <a:latin typeface="Century Gothic" panose="020B0502020202020204" pitchFamily="34" charset="0"/>
              </a:rPr>
              <a:t>stir in us a sense of solidarity beyond all isolation;</a:t>
            </a:r>
          </a:p>
          <a:p>
            <a:pPr algn="ctr"/>
            <a:r>
              <a:rPr lang="en-GB" sz="2400" dirty="0">
                <a:solidFill>
                  <a:schemeClr val="bg1"/>
                </a:solidFill>
                <a:latin typeface="Century Gothic" panose="020B0502020202020204" pitchFamily="34" charset="0"/>
              </a:rPr>
              <a:t>if our doors are closed, let our hearts be open.</a:t>
            </a:r>
          </a:p>
          <a:p>
            <a:pPr algn="ctr"/>
            <a:r>
              <a:rPr lang="en-GB" sz="2400" dirty="0">
                <a:solidFill>
                  <a:schemeClr val="bg1"/>
                </a:solidFill>
                <a:latin typeface="Century Gothic" panose="020B0502020202020204" pitchFamily="34" charset="0"/>
              </a:rPr>
              <a:t>By the power of your love destroy the virus of fear,</a:t>
            </a:r>
          </a:p>
          <a:p>
            <a:pPr algn="ctr"/>
            <a:r>
              <a:rPr lang="en-GB" sz="2400" dirty="0">
                <a:solidFill>
                  <a:schemeClr val="bg1"/>
                </a:solidFill>
                <a:latin typeface="Century Gothic" panose="020B0502020202020204" pitchFamily="34" charset="0"/>
              </a:rPr>
              <a:t>that hope may never die</a:t>
            </a:r>
          </a:p>
          <a:p>
            <a:pPr algn="ctr"/>
            <a:r>
              <a:rPr lang="en-GB" sz="2400" dirty="0">
                <a:solidFill>
                  <a:schemeClr val="bg1"/>
                </a:solidFill>
                <a:latin typeface="Century Gothic" panose="020B0502020202020204" pitchFamily="34" charset="0"/>
              </a:rPr>
              <a:t>and the light of hope, the triumph of life,</a:t>
            </a:r>
          </a:p>
          <a:p>
            <a:pPr algn="ctr"/>
            <a:r>
              <a:rPr lang="en-GB" sz="2400" dirty="0">
                <a:solidFill>
                  <a:schemeClr val="bg1"/>
                </a:solidFill>
                <a:latin typeface="Century Gothic" panose="020B0502020202020204" pitchFamily="34" charset="0"/>
              </a:rPr>
              <a:t>may shine upon us and the whole world.</a:t>
            </a:r>
          </a:p>
          <a:p>
            <a:pPr algn="ctr"/>
            <a:r>
              <a:rPr lang="en-GB" sz="3200" dirty="0">
                <a:solidFill>
                  <a:srgbClr val="FFC000"/>
                </a:solidFill>
                <a:latin typeface="Century Gothic" panose="020B0502020202020204" pitchFamily="34" charset="0"/>
              </a:rPr>
              <a:t>Amen.</a:t>
            </a:r>
          </a:p>
        </p:txBody>
      </p:sp>
    </p:spTree>
    <p:extLst>
      <p:ext uri="{BB962C8B-B14F-4D97-AF65-F5344CB8AC3E}">
        <p14:creationId xmlns:p14="http://schemas.microsoft.com/office/powerpoint/2010/main" val="3694419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 y="5534561"/>
            <a:ext cx="12191999"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009999"/>
                </a:solidFill>
                <a:latin typeface="Century Gothic" panose="020B0502020202020204" pitchFamily="34" charset="0"/>
              </a:rPr>
              <a:t> </a:t>
            </a:r>
            <a:r>
              <a:rPr lang="en-GB" sz="8000" dirty="0">
                <a:solidFill>
                  <a:srgbClr val="FF0000"/>
                </a:solidFill>
                <a:latin typeface="Century Gothic" panose="020B0502020202020204" pitchFamily="34" charset="0"/>
              </a:rPr>
              <a:t>Mission</a:t>
            </a:r>
          </a:p>
        </p:txBody>
      </p:sp>
      <p:sp>
        <p:nvSpPr>
          <p:cNvPr id="5" name="TextBox 4"/>
          <p:cNvSpPr txBox="1"/>
          <p:nvPr/>
        </p:nvSpPr>
        <p:spPr>
          <a:xfrm>
            <a:off x="-1440402" y="233670"/>
            <a:ext cx="1545226" cy="2308324"/>
          </a:xfrm>
          <a:prstGeom prst="rect">
            <a:avLst/>
          </a:prstGeom>
          <a:noFill/>
        </p:spPr>
        <p:txBody>
          <a:bodyPr wrap="square" rtlCol="0">
            <a:spAutoFit/>
          </a:bodyPr>
          <a:lstStyle/>
          <a:p>
            <a:pPr algn="ctr"/>
            <a:r>
              <a:rPr lang="en-GB" sz="7200" dirty="0">
                <a:solidFill>
                  <a:schemeClr val="bg1"/>
                </a:solidFill>
                <a:latin typeface="Candara" panose="020E0502030303020204" pitchFamily="34" charset="0"/>
              </a:rPr>
              <a:t> </a:t>
            </a:r>
            <a:endParaRPr lang="en-GB" sz="4000" dirty="0">
              <a:solidFill>
                <a:schemeClr val="bg1"/>
              </a:solidFill>
              <a:latin typeface="+mj-lt"/>
            </a:endParaRPr>
          </a:p>
          <a:p>
            <a:endParaRPr lang="en-GB" sz="4000" dirty="0">
              <a:solidFill>
                <a:schemeClr val="bg1"/>
              </a:solidFill>
              <a:latin typeface="+mj-lt"/>
            </a:endParaRPr>
          </a:p>
          <a:p>
            <a:pPr marL="457200" indent="-457200">
              <a:buFont typeface="Arial" panose="020B0604020202020204" pitchFamily="34" charset="0"/>
              <a:buChar char="•"/>
            </a:pPr>
            <a:endParaRPr lang="en-GB" sz="3200" dirty="0">
              <a:solidFill>
                <a:schemeClr val="bg1"/>
              </a:solidFill>
              <a:latin typeface="+mj-lt"/>
            </a:endParaRPr>
          </a:p>
        </p:txBody>
      </p:sp>
      <p:sp>
        <p:nvSpPr>
          <p:cNvPr id="3" name="TextBox 2">
            <a:extLst>
              <a:ext uri="{FF2B5EF4-FFF2-40B4-BE49-F238E27FC236}">
                <a16:creationId xmlns:a16="http://schemas.microsoft.com/office/drawing/2014/main" id="{9B186E19-B7C5-454D-89B2-D354D3D36760}"/>
              </a:ext>
            </a:extLst>
          </p:cNvPr>
          <p:cNvSpPr txBox="1"/>
          <p:nvPr/>
        </p:nvSpPr>
        <p:spPr>
          <a:xfrm>
            <a:off x="5742774" y="165304"/>
            <a:ext cx="6194714" cy="5570756"/>
          </a:xfrm>
          <a:prstGeom prst="rect">
            <a:avLst/>
          </a:prstGeom>
          <a:noFill/>
        </p:spPr>
        <p:txBody>
          <a:bodyPr wrap="square" rtlCol="0">
            <a:spAutoFit/>
          </a:bodyPr>
          <a:lstStyle/>
          <a:p>
            <a:pPr algn="ctr"/>
            <a:r>
              <a:rPr lang="en-GB" sz="2400" dirty="0">
                <a:solidFill>
                  <a:schemeClr val="bg1"/>
                </a:solidFill>
                <a:latin typeface="Century Gothic" panose="020B0502020202020204" pitchFamily="34" charset="0"/>
              </a:rPr>
              <a:t>In the book of Job, the main character attempts to understand the sufferings that surround him.</a:t>
            </a:r>
          </a:p>
          <a:p>
            <a:pPr algn="ctr"/>
            <a:endParaRPr lang="en-GB" sz="2000" dirty="0">
              <a:solidFill>
                <a:schemeClr val="bg1"/>
              </a:solidFill>
              <a:latin typeface="Century Gothic" panose="020B0502020202020204" pitchFamily="34" charset="0"/>
            </a:endParaRPr>
          </a:p>
          <a:p>
            <a:pPr algn="ctr"/>
            <a:r>
              <a:rPr lang="en-GB" sz="2400" dirty="0">
                <a:solidFill>
                  <a:srgbClr val="FFC000"/>
                </a:solidFill>
                <a:latin typeface="Century Gothic" panose="020B0502020202020204" pitchFamily="34" charset="0"/>
              </a:rPr>
              <a:t>How can you be a ‘light in the darkness’ for anyone who is struggling at the present time?</a:t>
            </a:r>
          </a:p>
          <a:p>
            <a:pPr algn="ctr"/>
            <a:endParaRPr lang="en-GB" sz="2400" dirty="0">
              <a:solidFill>
                <a:srgbClr val="FFC000"/>
              </a:solidFill>
              <a:latin typeface="Century Gothic" panose="020B0502020202020204" pitchFamily="34" charset="0"/>
            </a:endParaRPr>
          </a:p>
          <a:p>
            <a:pPr algn="ctr"/>
            <a:r>
              <a:rPr lang="en-GB" sz="2400" dirty="0">
                <a:solidFill>
                  <a:srgbClr val="FFC000"/>
                </a:solidFill>
                <a:latin typeface="Century Gothic" panose="020B0502020202020204" pitchFamily="34" charset="0"/>
              </a:rPr>
              <a:t>What story from the New Testament could you use as an example of hope at this time?</a:t>
            </a:r>
          </a:p>
          <a:p>
            <a:pPr algn="ctr"/>
            <a:endParaRPr lang="en-GB" sz="2400" dirty="0">
              <a:solidFill>
                <a:srgbClr val="FFC000"/>
              </a:solidFill>
              <a:latin typeface="Century Gothic" panose="020B0502020202020204" pitchFamily="34" charset="0"/>
            </a:endParaRPr>
          </a:p>
          <a:p>
            <a:pPr algn="ctr"/>
            <a:r>
              <a:rPr lang="en-GB" sz="2400" dirty="0">
                <a:solidFill>
                  <a:srgbClr val="FFC000"/>
                </a:solidFill>
                <a:latin typeface="Century Gothic" panose="020B0502020202020204" pitchFamily="34" charset="0"/>
              </a:rPr>
              <a:t>What could you do today to be a sign of hope for others?</a:t>
            </a:r>
          </a:p>
          <a:p>
            <a:pPr algn="ctr"/>
            <a:endParaRPr lang="en-GB" sz="2400" dirty="0">
              <a:solidFill>
                <a:srgbClr val="FFC000"/>
              </a:solidFill>
              <a:latin typeface="Century Gothic" panose="020B0502020202020204" pitchFamily="34" charset="0"/>
            </a:endParaRPr>
          </a:p>
        </p:txBody>
      </p:sp>
      <p:pic>
        <p:nvPicPr>
          <p:cNvPr id="9" name="Picture 2">
            <a:extLst>
              <a:ext uri="{FF2B5EF4-FFF2-40B4-BE49-F238E27FC236}">
                <a16:creationId xmlns:a16="http://schemas.microsoft.com/office/drawing/2014/main" id="{F34FF18F-A535-4F4B-A5D5-A5D2DCD1F78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3AA8FA27-9637-4A2B-9B4A-04004E2C27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ainbow, Colorful, Prism, Chromatic, Hope, Joy, Clouds">
            <a:extLst>
              <a:ext uri="{FF2B5EF4-FFF2-40B4-BE49-F238E27FC236}">
                <a16:creationId xmlns:a16="http://schemas.microsoft.com/office/drawing/2014/main" id="{4DB5F3AB-4229-4F63-9DF0-2A71F1095F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13" y="665856"/>
            <a:ext cx="5639749" cy="4171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45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anksgiving, Psalm, 118, Bible, Christian, Holy, Faith">
            <a:extLst>
              <a:ext uri="{FF2B5EF4-FFF2-40B4-BE49-F238E27FC236}">
                <a16:creationId xmlns:a16="http://schemas.microsoft.com/office/drawing/2014/main" id="{7CC4E873-CF89-49B7-8959-686BB95E1A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075" b="1402"/>
          <a:stretch/>
        </p:blipFill>
        <p:spPr bwMode="auto">
          <a:xfrm>
            <a:off x="0" y="-12077"/>
            <a:ext cx="12192000" cy="68700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56783" y="5722975"/>
            <a:ext cx="11911243" cy="1015663"/>
          </a:xfrm>
          <a:prstGeom prst="rect">
            <a:avLst/>
          </a:prstGeom>
          <a:noFill/>
        </p:spPr>
        <p:txBody>
          <a:bodyPr wrap="square" rtlCol="0">
            <a:spAutoFit/>
          </a:bodyPr>
          <a:lstStyle/>
          <a:p>
            <a:pPr algn="ctr"/>
            <a:r>
              <a:rPr lang="en-GB" sz="6000" dirty="0">
                <a:solidFill>
                  <a:srgbClr val="C00000"/>
                </a:solidFill>
                <a:latin typeface="Century Gothic" panose="020B0502020202020204" pitchFamily="34" charset="0"/>
              </a:rPr>
              <a:t>Have A Great Week!</a:t>
            </a:r>
          </a:p>
        </p:txBody>
      </p:sp>
      <p:pic>
        <p:nvPicPr>
          <p:cNvPr id="1030" name="Picture 6" descr="The God who Speaks green logo medium - Missio">
            <a:extLst>
              <a:ext uri="{FF2B5EF4-FFF2-40B4-BE49-F238E27FC236}">
                <a16:creationId xmlns:a16="http://schemas.microsoft.com/office/drawing/2014/main" id="{AD40F2D1-C2DF-4A0E-AAE0-AA31975CA3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700" y="252433"/>
            <a:ext cx="3004556" cy="39059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9F068B6F-916B-48CF-B2DE-ACA853302E9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93AFDBD5-E99B-49A4-84EF-A3F4E2254E80}"/>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783" y="5603615"/>
            <a:ext cx="878882" cy="128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6CF8BA0-887A-4A59-8019-82371669968A}"/>
              </a:ext>
            </a:extLst>
          </p:cNvPr>
          <p:cNvSpPr txBox="1"/>
          <p:nvPr/>
        </p:nvSpPr>
        <p:spPr>
          <a:xfrm>
            <a:off x="3196206" y="988072"/>
            <a:ext cx="6318955" cy="1446550"/>
          </a:xfrm>
          <a:prstGeom prst="rect">
            <a:avLst/>
          </a:prstGeom>
          <a:noFill/>
        </p:spPr>
        <p:txBody>
          <a:bodyPr wrap="square">
            <a:spAutoFit/>
          </a:bodyPr>
          <a:lstStyle/>
          <a:p>
            <a:pPr algn="ctr"/>
            <a:r>
              <a:rPr lang="en-GB" sz="4400" dirty="0">
                <a:solidFill>
                  <a:srgbClr val="FFC000"/>
                </a:solidFill>
                <a:latin typeface="Century Gothic" panose="020B0502020202020204" pitchFamily="34" charset="0"/>
              </a:rPr>
              <a:t>Next Week’s Reading: </a:t>
            </a:r>
            <a:r>
              <a:rPr lang="en-GB" sz="4400" dirty="0">
                <a:solidFill>
                  <a:schemeClr val="bg1"/>
                </a:solidFill>
                <a:latin typeface="Century Gothic" panose="020B0502020202020204" pitchFamily="34" charset="0"/>
              </a:rPr>
              <a:t>Leviticus 13:1-2, 44-46</a:t>
            </a:r>
            <a:endParaRPr lang="en-GB" sz="4800" dirty="0">
              <a:solidFill>
                <a:schemeClr val="bg1"/>
              </a:solidFill>
            </a:endParaRPr>
          </a:p>
        </p:txBody>
      </p:sp>
    </p:spTree>
    <p:extLst>
      <p:ext uri="{BB962C8B-B14F-4D97-AF65-F5344CB8AC3E}">
        <p14:creationId xmlns:p14="http://schemas.microsoft.com/office/powerpoint/2010/main" val="1897760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0" y="5619435"/>
            <a:ext cx="11658473" cy="1200329"/>
          </a:xfrm>
          <a:prstGeom prst="rect">
            <a:avLst/>
          </a:prstGeom>
          <a:noFill/>
        </p:spPr>
        <p:txBody>
          <a:bodyPr wrap="square" rtlCol="0">
            <a:spAutoFit/>
          </a:bodyPr>
          <a:lstStyle/>
          <a:p>
            <a:pPr algn="ctr"/>
            <a:r>
              <a:rPr lang="en-GB" sz="7200" dirty="0">
                <a:solidFill>
                  <a:srgbClr val="FF0000"/>
                </a:solidFill>
                <a:latin typeface="Century Gothic" panose="020B0502020202020204" pitchFamily="34" charset="0"/>
              </a:rPr>
              <a:t>Context</a:t>
            </a:r>
          </a:p>
        </p:txBody>
      </p:sp>
      <p:sp>
        <p:nvSpPr>
          <p:cNvPr id="4" name="Rectangle 3">
            <a:extLst>
              <a:ext uri="{FF2B5EF4-FFF2-40B4-BE49-F238E27FC236}">
                <a16:creationId xmlns:a16="http://schemas.microsoft.com/office/drawing/2014/main" id="{53172630-FB34-4D15-8770-C6A57A5FFD92}"/>
              </a:ext>
            </a:extLst>
          </p:cNvPr>
          <p:cNvSpPr/>
          <p:nvPr/>
        </p:nvSpPr>
        <p:spPr>
          <a:xfrm>
            <a:off x="6873598" y="297111"/>
            <a:ext cx="4859438" cy="5355312"/>
          </a:xfrm>
          <a:prstGeom prst="rect">
            <a:avLst/>
          </a:prstGeom>
        </p:spPr>
        <p:txBody>
          <a:bodyPr wrap="square">
            <a:spAutoFit/>
          </a:bodyPr>
          <a:lstStyle/>
          <a:p>
            <a:pPr algn="ctr"/>
            <a:r>
              <a:rPr lang="en-GB" sz="3600" dirty="0">
                <a:solidFill>
                  <a:srgbClr val="FFC000"/>
                </a:solidFill>
                <a:latin typeface="Century Gothic" panose="020B0502020202020204" pitchFamily="34" charset="0"/>
              </a:rPr>
              <a:t>What is the Bible? </a:t>
            </a:r>
          </a:p>
          <a:p>
            <a:pPr algn="ctr"/>
            <a:endParaRPr lang="en-GB" sz="2400" dirty="0">
              <a:solidFill>
                <a:schemeClr val="bg1"/>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Christians believe The Bible is the word of God. </a:t>
            </a:r>
          </a:p>
          <a:p>
            <a:pPr algn="ctr"/>
            <a:endParaRPr lang="en-GB" sz="2400" dirty="0">
              <a:solidFill>
                <a:schemeClr val="bg1"/>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The Bible however is not just one book, but an entire library, with stories, songs, poetry, letters and history.</a:t>
            </a:r>
          </a:p>
          <a:p>
            <a:pPr algn="ctr"/>
            <a:endParaRPr lang="en-GB" sz="2400" dirty="0">
              <a:solidFill>
                <a:schemeClr val="bg1"/>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The Bible has two sections - the Old Testament and the New Testament. </a:t>
            </a:r>
          </a:p>
          <a:p>
            <a:endParaRPr lang="en-GB" dirty="0">
              <a:solidFill>
                <a:schemeClr val="bg1"/>
              </a:solidFill>
            </a:endParaRPr>
          </a:p>
        </p:txBody>
      </p:sp>
      <p:pic>
        <p:nvPicPr>
          <p:cNvPr id="9" name="Picture 2" descr="hebrew bible language bean old testament judaism">
            <a:extLst>
              <a:ext uri="{FF2B5EF4-FFF2-40B4-BE49-F238E27FC236}">
                <a16:creationId xmlns:a16="http://schemas.microsoft.com/office/drawing/2014/main" id="{97EBE95E-2ED0-471D-9866-130908A902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25"/>
            <a:ext cx="6437490" cy="55848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a:extLst>
              <a:ext uri="{FF2B5EF4-FFF2-40B4-BE49-F238E27FC236}">
                <a16:creationId xmlns:a16="http://schemas.microsoft.com/office/drawing/2014/main" id="{7CA7CAB1-A038-45E4-8F92-2C267DD975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B885B32D-684E-48C8-A45B-C8627769F9D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0673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0" y="5619435"/>
            <a:ext cx="11658473" cy="1200329"/>
          </a:xfrm>
          <a:prstGeom prst="rect">
            <a:avLst/>
          </a:prstGeom>
          <a:noFill/>
        </p:spPr>
        <p:txBody>
          <a:bodyPr wrap="square" rtlCol="0">
            <a:spAutoFit/>
          </a:bodyPr>
          <a:lstStyle/>
          <a:p>
            <a:pPr algn="ctr"/>
            <a:r>
              <a:rPr lang="en-GB" sz="7200" dirty="0">
                <a:solidFill>
                  <a:srgbClr val="FF0000"/>
                </a:solidFill>
                <a:latin typeface="Century Gothic" panose="020B0502020202020204" pitchFamily="34" charset="0"/>
              </a:rPr>
              <a:t>Context</a:t>
            </a:r>
          </a:p>
        </p:txBody>
      </p:sp>
      <p:sp>
        <p:nvSpPr>
          <p:cNvPr id="4" name="Rectangle 3">
            <a:extLst>
              <a:ext uri="{FF2B5EF4-FFF2-40B4-BE49-F238E27FC236}">
                <a16:creationId xmlns:a16="http://schemas.microsoft.com/office/drawing/2014/main" id="{53172630-FB34-4D15-8770-C6A57A5FFD92}"/>
              </a:ext>
            </a:extLst>
          </p:cNvPr>
          <p:cNvSpPr/>
          <p:nvPr/>
        </p:nvSpPr>
        <p:spPr>
          <a:xfrm>
            <a:off x="6702805" y="235555"/>
            <a:ext cx="5195028" cy="5078313"/>
          </a:xfrm>
          <a:prstGeom prst="rect">
            <a:avLst/>
          </a:prstGeom>
        </p:spPr>
        <p:txBody>
          <a:bodyPr wrap="square">
            <a:spAutoFit/>
          </a:bodyPr>
          <a:lstStyle/>
          <a:p>
            <a:pPr algn="ctr"/>
            <a:r>
              <a:rPr lang="en-GB" sz="3600" dirty="0">
                <a:solidFill>
                  <a:srgbClr val="FFC000"/>
                </a:solidFill>
                <a:latin typeface="Century Gothic" panose="020B0502020202020204" pitchFamily="34" charset="0"/>
              </a:rPr>
              <a:t>What is the Bible? </a:t>
            </a:r>
          </a:p>
          <a:p>
            <a:pPr algn="ctr"/>
            <a:endParaRPr lang="en-GB" sz="2400" dirty="0">
              <a:solidFill>
                <a:schemeClr val="bg1"/>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The Old Testament is the original Hebrew Bible, the sacred scriptures of the Jewish faith, written at different times between about 1200 BC (Before Christ) and 165 BC. </a:t>
            </a:r>
          </a:p>
          <a:p>
            <a:pPr algn="ctr"/>
            <a:r>
              <a:rPr lang="en-GB" sz="2400" dirty="0">
                <a:solidFill>
                  <a:schemeClr val="bg1"/>
                </a:solidFill>
                <a:latin typeface="Century Gothic" panose="020B0502020202020204" pitchFamily="34" charset="0"/>
              </a:rPr>
              <a:t>The New Testament books were written by Christians in the first century AD (Anno Domini) and it contains accounts of Jesus’ life, death and resurrection. </a:t>
            </a:r>
          </a:p>
        </p:txBody>
      </p:sp>
      <p:pic>
        <p:nvPicPr>
          <p:cNvPr id="9" name="Picture 2" descr="hebrew bible language bean old testament judaism">
            <a:extLst>
              <a:ext uri="{FF2B5EF4-FFF2-40B4-BE49-F238E27FC236}">
                <a16:creationId xmlns:a16="http://schemas.microsoft.com/office/drawing/2014/main" id="{97EBE95E-2ED0-471D-9866-130908A902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25"/>
            <a:ext cx="6437490" cy="55848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a:extLst>
              <a:ext uri="{FF2B5EF4-FFF2-40B4-BE49-F238E27FC236}">
                <a16:creationId xmlns:a16="http://schemas.microsoft.com/office/drawing/2014/main" id="{7CA7CAB1-A038-45E4-8F92-2C267DD975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B885B32D-684E-48C8-A45B-C8627769F9D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9954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1" y="5619435"/>
            <a:ext cx="11679738" cy="1200329"/>
          </a:xfrm>
          <a:prstGeom prst="rect">
            <a:avLst/>
          </a:prstGeom>
          <a:noFill/>
        </p:spPr>
        <p:txBody>
          <a:bodyPr wrap="square" rtlCol="0">
            <a:spAutoFit/>
          </a:bodyPr>
          <a:lstStyle/>
          <a:p>
            <a:pPr algn="ctr"/>
            <a:r>
              <a:rPr lang="en-GB" sz="7200" dirty="0">
                <a:solidFill>
                  <a:srgbClr val="FF0000"/>
                </a:solidFill>
                <a:latin typeface="Century Gothic" panose="020B0502020202020204" pitchFamily="34" charset="0"/>
              </a:rPr>
              <a:t>Context</a:t>
            </a:r>
          </a:p>
        </p:txBody>
      </p:sp>
      <p:sp>
        <p:nvSpPr>
          <p:cNvPr id="5" name="Rectangle 4">
            <a:extLst>
              <a:ext uri="{FF2B5EF4-FFF2-40B4-BE49-F238E27FC236}">
                <a16:creationId xmlns:a16="http://schemas.microsoft.com/office/drawing/2014/main" id="{48C77383-2A75-40EF-9085-D1F6D4021B1C}"/>
              </a:ext>
            </a:extLst>
          </p:cNvPr>
          <p:cNvSpPr/>
          <p:nvPr/>
        </p:nvSpPr>
        <p:spPr>
          <a:xfrm>
            <a:off x="239361" y="202567"/>
            <a:ext cx="5667333" cy="5416868"/>
          </a:xfrm>
          <a:prstGeom prst="rect">
            <a:avLst/>
          </a:prstGeom>
        </p:spPr>
        <p:txBody>
          <a:bodyPr wrap="square">
            <a:spAutoFit/>
          </a:bodyPr>
          <a:lstStyle/>
          <a:p>
            <a:pPr algn="ctr"/>
            <a:r>
              <a:rPr lang="en-GB" sz="3600" dirty="0">
                <a:solidFill>
                  <a:srgbClr val="FFC000"/>
                </a:solidFill>
                <a:latin typeface="Century Gothic" panose="020B0502020202020204" pitchFamily="34" charset="0"/>
              </a:rPr>
              <a:t>What is The Old Testament?</a:t>
            </a:r>
          </a:p>
          <a:p>
            <a:pPr algn="ctr"/>
            <a:endParaRPr lang="en-GB" sz="2400" dirty="0">
              <a:solidFill>
                <a:srgbClr val="FFC000"/>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The Old Testament has 46 books and was written over a long period of time. </a:t>
            </a:r>
          </a:p>
          <a:p>
            <a:pPr algn="ctr"/>
            <a:endParaRPr lang="en-GB" sz="2400" dirty="0">
              <a:solidFill>
                <a:schemeClr val="bg1"/>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It can be arranged into four sections:</a:t>
            </a:r>
          </a:p>
          <a:p>
            <a:pPr marL="342900" indent="-342900" algn="ctr">
              <a:buFont typeface="Arial" panose="020B0604020202020204" pitchFamily="34" charset="0"/>
              <a:buChar char="•"/>
            </a:pPr>
            <a:r>
              <a:rPr lang="en-GB" sz="2800" dirty="0">
                <a:solidFill>
                  <a:srgbClr val="FFC000"/>
                </a:solidFill>
                <a:latin typeface="Century Gothic" panose="020B0502020202020204" pitchFamily="34" charset="0"/>
              </a:rPr>
              <a:t>The Pentateuch (Law)</a:t>
            </a:r>
          </a:p>
          <a:p>
            <a:pPr marL="342900" indent="-342900" algn="ctr">
              <a:buFont typeface="Arial" panose="020B0604020202020204" pitchFamily="34" charset="0"/>
              <a:buChar char="•"/>
            </a:pPr>
            <a:r>
              <a:rPr lang="en-GB" sz="2800" dirty="0">
                <a:solidFill>
                  <a:srgbClr val="FFC000"/>
                </a:solidFill>
                <a:latin typeface="Century Gothic" panose="020B0502020202020204" pitchFamily="34" charset="0"/>
              </a:rPr>
              <a:t>The Historical Books</a:t>
            </a:r>
          </a:p>
          <a:p>
            <a:pPr marL="342900" indent="-342900" algn="ctr">
              <a:buFont typeface="Arial" panose="020B0604020202020204" pitchFamily="34" charset="0"/>
              <a:buChar char="•"/>
            </a:pPr>
            <a:r>
              <a:rPr lang="en-GB" sz="2800" dirty="0">
                <a:solidFill>
                  <a:srgbClr val="FFC000"/>
                </a:solidFill>
                <a:latin typeface="Century Gothic" panose="020B0502020202020204" pitchFamily="34" charset="0"/>
              </a:rPr>
              <a:t>The Wisdom Books</a:t>
            </a:r>
          </a:p>
          <a:p>
            <a:pPr marL="342900" indent="-342900" algn="ctr">
              <a:buFont typeface="Arial" panose="020B0604020202020204" pitchFamily="34" charset="0"/>
              <a:buChar char="•"/>
            </a:pPr>
            <a:r>
              <a:rPr lang="en-GB" sz="2800" dirty="0">
                <a:solidFill>
                  <a:srgbClr val="FFC000"/>
                </a:solidFill>
                <a:latin typeface="Century Gothic" panose="020B0502020202020204" pitchFamily="34" charset="0"/>
              </a:rPr>
              <a:t>The Prophets</a:t>
            </a:r>
          </a:p>
          <a:p>
            <a:endParaRPr lang="en-GB" dirty="0">
              <a:solidFill>
                <a:schemeClr val="bg1"/>
              </a:solidFill>
            </a:endParaRPr>
          </a:p>
        </p:txBody>
      </p:sp>
      <p:pic>
        <p:nvPicPr>
          <p:cNvPr id="2052" name="Picture 4" descr="Bible Stories - Catholic Teacher Resources">
            <a:extLst>
              <a:ext uri="{FF2B5EF4-FFF2-40B4-BE49-F238E27FC236}">
                <a16:creationId xmlns:a16="http://schemas.microsoft.com/office/drawing/2014/main" id="{FBE6A1B5-8350-411D-9617-7E33AD397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0"/>
            <a:ext cx="6096000" cy="55848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A2D179D7-1944-4CE2-A04F-FFF48355AD7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CB696FEC-439E-4C6F-B548-185051FFE5E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08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1" y="5619435"/>
            <a:ext cx="11679738" cy="1200329"/>
          </a:xfrm>
          <a:prstGeom prst="rect">
            <a:avLst/>
          </a:prstGeom>
          <a:noFill/>
        </p:spPr>
        <p:txBody>
          <a:bodyPr wrap="square" rtlCol="0">
            <a:spAutoFit/>
          </a:bodyPr>
          <a:lstStyle/>
          <a:p>
            <a:pPr algn="ctr"/>
            <a:r>
              <a:rPr lang="en-GB" sz="7200" dirty="0">
                <a:solidFill>
                  <a:srgbClr val="FF0000"/>
                </a:solidFill>
                <a:latin typeface="Century Gothic" panose="020B0502020202020204" pitchFamily="34" charset="0"/>
              </a:rPr>
              <a:t>Context</a:t>
            </a:r>
          </a:p>
        </p:txBody>
      </p:sp>
      <p:sp>
        <p:nvSpPr>
          <p:cNvPr id="5" name="Rectangle 4">
            <a:extLst>
              <a:ext uri="{FF2B5EF4-FFF2-40B4-BE49-F238E27FC236}">
                <a16:creationId xmlns:a16="http://schemas.microsoft.com/office/drawing/2014/main" id="{48C77383-2A75-40EF-9085-D1F6D4021B1C}"/>
              </a:ext>
            </a:extLst>
          </p:cNvPr>
          <p:cNvSpPr/>
          <p:nvPr/>
        </p:nvSpPr>
        <p:spPr>
          <a:xfrm>
            <a:off x="0" y="38236"/>
            <a:ext cx="6012404" cy="5386090"/>
          </a:xfrm>
          <a:prstGeom prst="rect">
            <a:avLst/>
          </a:prstGeom>
        </p:spPr>
        <p:txBody>
          <a:bodyPr wrap="square">
            <a:spAutoFit/>
          </a:bodyPr>
          <a:lstStyle/>
          <a:p>
            <a:pPr algn="ctr"/>
            <a:r>
              <a:rPr lang="en-GB" sz="3200" dirty="0">
                <a:solidFill>
                  <a:srgbClr val="FFC000"/>
                </a:solidFill>
                <a:latin typeface="Century Gothic" panose="020B0502020202020204" pitchFamily="34" charset="0"/>
              </a:rPr>
              <a:t>1. The Pentateuch (5 Books) </a:t>
            </a:r>
          </a:p>
          <a:p>
            <a:pPr algn="ctr"/>
            <a:r>
              <a:rPr lang="en-GB" sz="2400" dirty="0">
                <a:solidFill>
                  <a:schemeClr val="bg1"/>
                </a:solidFill>
                <a:latin typeface="Century Gothic" panose="020B0502020202020204" pitchFamily="34" charset="0"/>
              </a:rPr>
              <a:t>The first five books, Genesis to Deuteronomy, are not really 'law' Genesis is a book of stories, with nothing like rules and regulations. The other four do contain community laws but they also have many stories. The Hebrew word for Law ('Torah') means 'guidance' or 'instruction', and that could include stories offering everyday examples of how people were meant to live as well. These books were later called the 'Pentateuch’, with Moses being seen as their author. </a:t>
            </a:r>
          </a:p>
        </p:txBody>
      </p:sp>
      <p:pic>
        <p:nvPicPr>
          <p:cNvPr id="2052" name="Picture 4" descr="Bible Stories - Catholic Teacher Resources">
            <a:extLst>
              <a:ext uri="{FF2B5EF4-FFF2-40B4-BE49-F238E27FC236}">
                <a16:creationId xmlns:a16="http://schemas.microsoft.com/office/drawing/2014/main" id="{FBE6A1B5-8350-411D-9617-7E33AD397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0"/>
            <a:ext cx="6096000" cy="55848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A2D179D7-1944-4CE2-A04F-FFF48355AD7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CB696FEC-439E-4C6F-B548-185051FFE5E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022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1" y="5619435"/>
            <a:ext cx="11754166" cy="1200329"/>
          </a:xfrm>
          <a:prstGeom prst="rect">
            <a:avLst/>
          </a:prstGeom>
          <a:noFill/>
        </p:spPr>
        <p:txBody>
          <a:bodyPr wrap="square" rtlCol="0">
            <a:spAutoFit/>
          </a:bodyPr>
          <a:lstStyle/>
          <a:p>
            <a:pPr algn="ctr"/>
            <a:r>
              <a:rPr lang="en-GB" sz="7200" dirty="0">
                <a:solidFill>
                  <a:srgbClr val="FF0000"/>
                </a:solidFill>
                <a:latin typeface="Century Gothic" panose="020B0502020202020204" pitchFamily="34" charset="0"/>
              </a:rPr>
              <a:t>Context</a:t>
            </a:r>
          </a:p>
        </p:txBody>
      </p:sp>
      <p:sp>
        <p:nvSpPr>
          <p:cNvPr id="5" name="Rectangle 4">
            <a:extLst>
              <a:ext uri="{FF2B5EF4-FFF2-40B4-BE49-F238E27FC236}">
                <a16:creationId xmlns:a16="http://schemas.microsoft.com/office/drawing/2014/main" id="{48C77383-2A75-40EF-9085-D1F6D4021B1C}"/>
              </a:ext>
            </a:extLst>
          </p:cNvPr>
          <p:cNvSpPr/>
          <p:nvPr/>
        </p:nvSpPr>
        <p:spPr>
          <a:xfrm>
            <a:off x="239360" y="153789"/>
            <a:ext cx="6085240" cy="5324535"/>
          </a:xfrm>
          <a:prstGeom prst="rect">
            <a:avLst/>
          </a:prstGeom>
        </p:spPr>
        <p:txBody>
          <a:bodyPr wrap="square">
            <a:spAutoFit/>
          </a:bodyPr>
          <a:lstStyle/>
          <a:p>
            <a:pPr algn="ctr"/>
            <a:r>
              <a:rPr lang="en-GB" sz="3200" dirty="0">
                <a:solidFill>
                  <a:srgbClr val="FFC000"/>
                </a:solidFill>
                <a:latin typeface="Century Gothic" panose="020B0502020202020204" pitchFamily="34" charset="0"/>
              </a:rPr>
              <a:t>2. Historical Books</a:t>
            </a:r>
          </a:p>
          <a:p>
            <a:pPr algn="ctr"/>
            <a:endParaRPr lang="en-GB" sz="3200" dirty="0">
              <a:latin typeface="Century Gothic" panose="020B0502020202020204" pitchFamily="34" charset="0"/>
            </a:endParaRPr>
          </a:p>
          <a:p>
            <a:pPr algn="ctr"/>
            <a:r>
              <a:rPr lang="en-GB" sz="2400" dirty="0">
                <a:solidFill>
                  <a:schemeClr val="bg1"/>
                </a:solidFill>
                <a:latin typeface="Century Gothic" panose="020B0502020202020204" pitchFamily="34" charset="0"/>
              </a:rPr>
              <a:t>There are 16 ‘Historical Books’ and whilst they are history books, they not only record information, they try to interpret it.</a:t>
            </a:r>
          </a:p>
          <a:p>
            <a:pPr algn="ctr"/>
            <a:endParaRPr lang="en-GB" sz="2400" dirty="0">
              <a:solidFill>
                <a:schemeClr val="bg1"/>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These books try to help people understand the information in these books in relation to other events in the history of Israel, and of the wider world of their day.</a:t>
            </a:r>
          </a:p>
          <a:p>
            <a:endParaRPr lang="en-GB" b="1" dirty="0"/>
          </a:p>
          <a:p>
            <a:pPr marL="285750" indent="-285750" algn="just">
              <a:buFontTx/>
              <a:buChar char="-"/>
            </a:pPr>
            <a:endParaRPr lang="en-GB" b="1" dirty="0">
              <a:solidFill>
                <a:schemeClr val="bg1"/>
              </a:solidFill>
            </a:endParaRPr>
          </a:p>
        </p:txBody>
      </p:sp>
      <p:pic>
        <p:nvPicPr>
          <p:cNvPr id="2052" name="Picture 4" descr="Bible Stories - Catholic Teacher Resources">
            <a:extLst>
              <a:ext uri="{FF2B5EF4-FFF2-40B4-BE49-F238E27FC236}">
                <a16:creationId xmlns:a16="http://schemas.microsoft.com/office/drawing/2014/main" id="{FBE6A1B5-8350-411D-9617-7E33AD397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5580" y="0"/>
            <a:ext cx="5646420" cy="55848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7CD99C02-9C8F-4442-817C-B70030A35DC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A6CE03EB-806F-4156-B6EF-0E7CABF6FA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08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1" y="5619435"/>
            <a:ext cx="11754166" cy="1200329"/>
          </a:xfrm>
          <a:prstGeom prst="rect">
            <a:avLst/>
          </a:prstGeom>
          <a:noFill/>
        </p:spPr>
        <p:txBody>
          <a:bodyPr wrap="square" rtlCol="0">
            <a:spAutoFit/>
          </a:bodyPr>
          <a:lstStyle/>
          <a:p>
            <a:pPr algn="ctr"/>
            <a:r>
              <a:rPr lang="en-GB" sz="7200" dirty="0">
                <a:solidFill>
                  <a:srgbClr val="FF0000"/>
                </a:solidFill>
                <a:latin typeface="Century Gothic" panose="020B0502020202020204" pitchFamily="34" charset="0"/>
              </a:rPr>
              <a:t>Context</a:t>
            </a:r>
          </a:p>
        </p:txBody>
      </p:sp>
      <p:sp>
        <p:nvSpPr>
          <p:cNvPr id="5" name="Rectangle 4">
            <a:extLst>
              <a:ext uri="{FF2B5EF4-FFF2-40B4-BE49-F238E27FC236}">
                <a16:creationId xmlns:a16="http://schemas.microsoft.com/office/drawing/2014/main" id="{48C77383-2A75-40EF-9085-D1F6D4021B1C}"/>
              </a:ext>
            </a:extLst>
          </p:cNvPr>
          <p:cNvSpPr/>
          <p:nvPr/>
        </p:nvSpPr>
        <p:spPr>
          <a:xfrm>
            <a:off x="239361" y="175574"/>
            <a:ext cx="5856639" cy="5355312"/>
          </a:xfrm>
          <a:prstGeom prst="rect">
            <a:avLst/>
          </a:prstGeom>
        </p:spPr>
        <p:txBody>
          <a:bodyPr wrap="square">
            <a:spAutoFit/>
          </a:bodyPr>
          <a:lstStyle/>
          <a:p>
            <a:pPr algn="ctr"/>
            <a:r>
              <a:rPr lang="en-GB" sz="3600" dirty="0">
                <a:solidFill>
                  <a:srgbClr val="FFC000"/>
                </a:solidFill>
                <a:latin typeface="Century Gothic" panose="020B0502020202020204" pitchFamily="34" charset="0"/>
              </a:rPr>
              <a:t>3. The Wisdom Books</a:t>
            </a:r>
          </a:p>
          <a:p>
            <a:pPr algn="ctr"/>
            <a:endParaRPr lang="en-GB" sz="2400" dirty="0">
              <a:solidFill>
                <a:srgbClr val="FFC000"/>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There are 7 books of wisdom, and these include: </a:t>
            </a:r>
          </a:p>
          <a:p>
            <a:pPr marL="342900" indent="-342900" algn="ctr">
              <a:lnSpc>
                <a:spcPct val="150000"/>
              </a:lnSpc>
              <a:buFont typeface="Arial" panose="020B0604020202020204" pitchFamily="34" charset="0"/>
              <a:buChar char="•"/>
            </a:pPr>
            <a:r>
              <a:rPr lang="en-GB" sz="2400" dirty="0">
                <a:solidFill>
                  <a:schemeClr val="bg1"/>
                </a:solidFill>
                <a:latin typeface="Century Gothic" panose="020B0502020202020204" pitchFamily="34" charset="0"/>
              </a:rPr>
              <a:t>Job (a drama that explores the nature of suffering)</a:t>
            </a:r>
          </a:p>
          <a:p>
            <a:pPr marL="342900" indent="-342900" algn="ctr">
              <a:lnSpc>
                <a:spcPct val="150000"/>
              </a:lnSpc>
              <a:buFont typeface="Arial" panose="020B0604020202020204" pitchFamily="34" charset="0"/>
              <a:buChar char="•"/>
            </a:pPr>
            <a:r>
              <a:rPr lang="en-GB" sz="2400" dirty="0">
                <a:solidFill>
                  <a:schemeClr val="bg1"/>
                </a:solidFill>
                <a:latin typeface="Century Gothic" panose="020B0502020202020204" pitchFamily="34" charset="0"/>
              </a:rPr>
              <a:t>Psalms (songs, prayers and liturgies for worship) </a:t>
            </a:r>
          </a:p>
          <a:p>
            <a:pPr marL="342900" indent="-342900" algn="ctr">
              <a:lnSpc>
                <a:spcPct val="150000"/>
              </a:lnSpc>
              <a:buFont typeface="Arial" panose="020B0604020202020204" pitchFamily="34" charset="0"/>
              <a:buChar char="•"/>
            </a:pPr>
            <a:r>
              <a:rPr lang="en-GB" sz="2400" dirty="0">
                <a:solidFill>
                  <a:schemeClr val="bg1"/>
                </a:solidFill>
                <a:latin typeface="Century Gothic" panose="020B0502020202020204" pitchFamily="34" charset="0"/>
              </a:rPr>
              <a:t>Proverbs (sayings of wisdom)</a:t>
            </a:r>
          </a:p>
          <a:p>
            <a:pPr marL="342900" indent="-342900" algn="ctr">
              <a:lnSpc>
                <a:spcPct val="150000"/>
              </a:lnSpc>
              <a:buFont typeface="Arial" panose="020B0604020202020204" pitchFamily="34" charset="0"/>
              <a:buChar char="•"/>
            </a:pPr>
            <a:r>
              <a:rPr lang="en-GB" sz="2400" dirty="0">
                <a:solidFill>
                  <a:schemeClr val="bg1"/>
                </a:solidFill>
                <a:latin typeface="Century Gothic" panose="020B0502020202020204" pitchFamily="34" charset="0"/>
              </a:rPr>
              <a:t>Song of Songs (love poems)</a:t>
            </a:r>
          </a:p>
          <a:p>
            <a:pPr marL="285750" indent="-285750" algn="just">
              <a:buFontTx/>
              <a:buChar char="-"/>
            </a:pPr>
            <a:endParaRPr lang="en-GB" b="1" dirty="0">
              <a:solidFill>
                <a:schemeClr val="bg1"/>
              </a:solidFill>
            </a:endParaRPr>
          </a:p>
        </p:txBody>
      </p:sp>
      <p:pic>
        <p:nvPicPr>
          <p:cNvPr id="2052" name="Picture 4" descr="Bible Stories - Catholic Teacher Resources">
            <a:extLst>
              <a:ext uri="{FF2B5EF4-FFF2-40B4-BE49-F238E27FC236}">
                <a16:creationId xmlns:a16="http://schemas.microsoft.com/office/drawing/2014/main" id="{FBE6A1B5-8350-411D-9617-7E33AD397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5580" y="0"/>
            <a:ext cx="5646420" cy="55848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7CD99C02-9C8F-4442-817C-B70030A35DC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A6CE03EB-806F-4156-B6EF-0E7CABF6FA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669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1" y="5619435"/>
            <a:ext cx="11754166" cy="1200329"/>
          </a:xfrm>
          <a:prstGeom prst="rect">
            <a:avLst/>
          </a:prstGeom>
          <a:noFill/>
        </p:spPr>
        <p:txBody>
          <a:bodyPr wrap="square" rtlCol="0">
            <a:spAutoFit/>
          </a:bodyPr>
          <a:lstStyle/>
          <a:p>
            <a:pPr algn="ctr"/>
            <a:r>
              <a:rPr lang="en-GB" sz="7200" dirty="0">
                <a:solidFill>
                  <a:srgbClr val="FF0000"/>
                </a:solidFill>
                <a:latin typeface="Century Gothic" panose="020B0502020202020204" pitchFamily="34" charset="0"/>
              </a:rPr>
              <a:t>Context</a:t>
            </a:r>
          </a:p>
        </p:txBody>
      </p:sp>
      <p:sp>
        <p:nvSpPr>
          <p:cNvPr id="5" name="Rectangle 4">
            <a:extLst>
              <a:ext uri="{FF2B5EF4-FFF2-40B4-BE49-F238E27FC236}">
                <a16:creationId xmlns:a16="http://schemas.microsoft.com/office/drawing/2014/main" id="{48C77383-2A75-40EF-9085-D1F6D4021B1C}"/>
              </a:ext>
            </a:extLst>
          </p:cNvPr>
          <p:cNvSpPr/>
          <p:nvPr/>
        </p:nvSpPr>
        <p:spPr>
          <a:xfrm>
            <a:off x="1" y="-166764"/>
            <a:ext cx="6430702" cy="5663089"/>
          </a:xfrm>
          <a:prstGeom prst="rect">
            <a:avLst/>
          </a:prstGeom>
        </p:spPr>
        <p:txBody>
          <a:bodyPr wrap="square">
            <a:spAutoFit/>
          </a:bodyPr>
          <a:lstStyle/>
          <a:p>
            <a:pPr marL="285750" indent="-285750" algn="just">
              <a:buFontTx/>
              <a:buChar char="-"/>
            </a:pPr>
            <a:endParaRPr lang="en-GB" b="1" dirty="0">
              <a:solidFill>
                <a:schemeClr val="bg1"/>
              </a:solidFill>
            </a:endParaRPr>
          </a:p>
          <a:p>
            <a:pPr algn="ctr"/>
            <a:r>
              <a:rPr lang="en-GB" sz="3200" dirty="0">
                <a:solidFill>
                  <a:srgbClr val="FFC000"/>
                </a:solidFill>
                <a:latin typeface="Century Gothic" panose="020B0502020202020204" pitchFamily="34" charset="0"/>
              </a:rPr>
              <a:t>4. The Prophets</a:t>
            </a:r>
          </a:p>
          <a:p>
            <a:pPr algn="ctr"/>
            <a:endParaRPr lang="en-GB" sz="2400" dirty="0">
              <a:solidFill>
                <a:srgbClr val="FFC000"/>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This is the largest section of The Old Testament with 18 books.</a:t>
            </a:r>
          </a:p>
          <a:p>
            <a:pPr algn="ctr"/>
            <a:r>
              <a:rPr lang="en-GB" sz="2400" dirty="0">
                <a:solidFill>
                  <a:schemeClr val="bg1"/>
                </a:solidFill>
                <a:latin typeface="Century Gothic" panose="020B0502020202020204" pitchFamily="34" charset="0"/>
              </a:rPr>
              <a:t> These books contain stories of various prophets who reminded people of the values and practices that would reflect the character of God.</a:t>
            </a:r>
          </a:p>
          <a:p>
            <a:pPr algn="ctr"/>
            <a:r>
              <a:rPr lang="en-GB" sz="2400" dirty="0">
                <a:solidFill>
                  <a:schemeClr val="bg1"/>
                </a:solidFill>
                <a:latin typeface="Century Gothic" panose="020B0502020202020204" pitchFamily="34" charset="0"/>
              </a:rPr>
              <a:t>Prophecy is a divine message from God and prophets were chosen for different reasons. He gave people opportunities to learn and grow in faith. God wanted His prophets to have to trust Him completely and not rely on their own strength. </a:t>
            </a:r>
          </a:p>
        </p:txBody>
      </p:sp>
      <p:pic>
        <p:nvPicPr>
          <p:cNvPr id="2052" name="Picture 4" descr="Bible Stories - Catholic Teacher Resources">
            <a:extLst>
              <a:ext uri="{FF2B5EF4-FFF2-40B4-BE49-F238E27FC236}">
                <a16:creationId xmlns:a16="http://schemas.microsoft.com/office/drawing/2014/main" id="{FBE6A1B5-8350-411D-9617-7E33AD397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5580" y="0"/>
            <a:ext cx="5646420" cy="55848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7CD99C02-9C8F-4442-817C-B70030A35DC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A6CE03EB-806F-4156-B6EF-0E7CABF6FA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679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0" b="0" i="0" u="none" strike="noStrike" kern="1200" cap="none" spc="0" normalizeH="0" baseline="0" noProof="0" dirty="0">
              <a:ln>
                <a:noFill/>
              </a:ln>
              <a:solidFill>
                <a:srgbClr val="A50021"/>
              </a:solidFill>
              <a:effectLst/>
              <a:uLnTx/>
              <a:uFillTx/>
              <a:latin typeface="Calibri Light" panose="020F0302020204030204"/>
              <a:ea typeface="+mn-ea"/>
              <a:cs typeface="+mn-cs"/>
            </a:endParaRPr>
          </a:p>
        </p:txBody>
      </p:sp>
      <p:sp>
        <p:nvSpPr>
          <p:cNvPr id="3" name="TextBox 2"/>
          <p:cNvSpPr txBox="1"/>
          <p:nvPr/>
        </p:nvSpPr>
        <p:spPr>
          <a:xfrm>
            <a:off x="1505211" y="5619435"/>
            <a:ext cx="918157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srgbClr val="009999"/>
                </a:solidFill>
                <a:effectLst/>
                <a:uLnTx/>
                <a:uFillTx/>
                <a:latin typeface="Century Gothic" panose="020B0502020202020204" pitchFamily="34" charset="0"/>
              </a:rPr>
              <a:t> </a:t>
            </a:r>
            <a:r>
              <a:rPr lang="en-GB" sz="7200" dirty="0">
                <a:solidFill>
                  <a:srgbClr val="FF0000"/>
                </a:solidFill>
                <a:latin typeface="Century Gothic" panose="020B0502020202020204" pitchFamily="34" charset="0"/>
              </a:rPr>
              <a:t>Gather</a:t>
            </a:r>
          </a:p>
        </p:txBody>
      </p:sp>
      <p:sp>
        <p:nvSpPr>
          <p:cNvPr id="5" name="TextBox 4">
            <a:extLst>
              <a:ext uri="{FF2B5EF4-FFF2-40B4-BE49-F238E27FC236}">
                <a16:creationId xmlns:a16="http://schemas.microsoft.com/office/drawing/2014/main" id="{A4F808CB-34F9-4B84-B00B-4EFD4150A6F3}"/>
              </a:ext>
            </a:extLst>
          </p:cNvPr>
          <p:cNvSpPr txBox="1"/>
          <p:nvPr/>
        </p:nvSpPr>
        <p:spPr>
          <a:xfrm>
            <a:off x="6096000" y="376391"/>
            <a:ext cx="6012404" cy="5139869"/>
          </a:xfrm>
          <a:prstGeom prst="rect">
            <a:avLst/>
          </a:prstGeom>
          <a:noFill/>
        </p:spPr>
        <p:txBody>
          <a:bodyPr wrap="square" rtlCol="0">
            <a:spAutoFit/>
          </a:bodyPr>
          <a:lstStyle/>
          <a:p>
            <a:pPr algn="ctr"/>
            <a:r>
              <a:rPr lang="en-GB" sz="3200" dirty="0">
                <a:solidFill>
                  <a:schemeClr val="bg1"/>
                </a:solidFill>
                <a:latin typeface="Century Gothic" panose="020B0502020202020204" pitchFamily="34" charset="0"/>
              </a:rPr>
              <a:t>Lord, </a:t>
            </a:r>
          </a:p>
          <a:p>
            <a:pPr algn="ctr"/>
            <a:r>
              <a:rPr lang="en-GB" sz="3200" dirty="0">
                <a:solidFill>
                  <a:schemeClr val="bg1"/>
                </a:solidFill>
                <a:latin typeface="Century Gothic" panose="020B0502020202020204" pitchFamily="34" charset="0"/>
              </a:rPr>
              <a:t>Give us wisdom as we prepare to read your word, </a:t>
            </a:r>
          </a:p>
          <a:p>
            <a:pPr algn="ctr"/>
            <a:r>
              <a:rPr lang="en-GB" sz="3200" dirty="0">
                <a:solidFill>
                  <a:schemeClr val="bg1"/>
                </a:solidFill>
                <a:latin typeface="Century Gothic" panose="020B0502020202020204" pitchFamily="34" charset="0"/>
              </a:rPr>
              <a:t>clarity for when we read, and understanding whilst we reflect on their meaning.</a:t>
            </a:r>
          </a:p>
          <a:p>
            <a:pPr algn="ctr"/>
            <a:r>
              <a:rPr lang="en-GB" sz="3200" dirty="0">
                <a:solidFill>
                  <a:schemeClr val="bg1"/>
                </a:solidFill>
                <a:latin typeface="Century Gothic" panose="020B0502020202020204" pitchFamily="34" charset="0"/>
              </a:rPr>
              <a:t>May your words change our actions and draw us closer to you. </a:t>
            </a:r>
          </a:p>
          <a:p>
            <a:pPr algn="ctr"/>
            <a:r>
              <a:rPr lang="en-GB" sz="4000" dirty="0">
                <a:solidFill>
                  <a:srgbClr val="FFC000"/>
                </a:solidFill>
                <a:latin typeface="Century Gothic" panose="020B0502020202020204" pitchFamily="34" charset="0"/>
              </a:rPr>
              <a:t>Amen</a:t>
            </a:r>
          </a:p>
        </p:txBody>
      </p:sp>
      <p:pic>
        <p:nvPicPr>
          <p:cNvPr id="2" name="Picture 1">
            <a:extLst>
              <a:ext uri="{FF2B5EF4-FFF2-40B4-BE49-F238E27FC236}">
                <a16:creationId xmlns:a16="http://schemas.microsoft.com/office/drawing/2014/main" id="{2B5E5261-9099-401B-A0A4-3026E0EF3A28}"/>
              </a:ext>
            </a:extLst>
          </p:cNvPr>
          <p:cNvPicPr>
            <a:picLocks noChangeAspect="1"/>
          </p:cNvPicPr>
          <p:nvPr/>
        </p:nvPicPr>
        <p:blipFill rotWithShape="1">
          <a:blip r:embed="rId3"/>
          <a:srcRect t="30471" b="-2026"/>
          <a:stretch/>
        </p:blipFill>
        <p:spPr>
          <a:xfrm>
            <a:off x="0" y="0"/>
            <a:ext cx="5900436" cy="5733057"/>
          </a:xfrm>
          <a:prstGeom prst="rect">
            <a:avLst/>
          </a:prstGeom>
        </p:spPr>
      </p:pic>
      <p:pic>
        <p:nvPicPr>
          <p:cNvPr id="9" name="Picture 2">
            <a:extLst>
              <a:ext uri="{FF2B5EF4-FFF2-40B4-BE49-F238E27FC236}">
                <a16:creationId xmlns:a16="http://schemas.microsoft.com/office/drawing/2014/main" id="{26D87CAA-F6EB-4C8B-AD09-FBF0A55B1BC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01B81353-5A8B-4850-B34B-FC0FE6BFD0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689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0E2DBAC3BBCD4886B93CA46D622786" ma:contentTypeVersion="13" ma:contentTypeDescription="Create a new document." ma:contentTypeScope="" ma:versionID="dce3ab0dd4ac17d09762c2af787f85e1">
  <xsd:schema xmlns:xsd="http://www.w3.org/2001/XMLSchema" xmlns:xs="http://www.w3.org/2001/XMLSchema" xmlns:p="http://schemas.microsoft.com/office/2006/metadata/properties" xmlns:ns3="4171cb28-dffd-44aa-bbb1-161edbd2bab5" xmlns:ns4="f41c89e5-51a6-4669-8c8d-c9c4d4e04011" targetNamespace="http://schemas.microsoft.com/office/2006/metadata/properties" ma:root="true" ma:fieldsID="936d906de545c96e28cd943302bb6050" ns3:_="" ns4:_="">
    <xsd:import namespace="4171cb28-dffd-44aa-bbb1-161edbd2bab5"/>
    <xsd:import namespace="f41c89e5-51a6-4669-8c8d-c9c4d4e0401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AutoKeyPoints" minOccurs="0"/>
                <xsd:element ref="ns3:MediaServiceKeyPoint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71cb28-dffd-44aa-bbb1-161edbd2bab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1c89e5-51a6-4669-8c8d-c9c4d4e04011"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15FABF-8128-4D18-95C9-3326903B4B3E}">
  <ds:schemaRefs>
    <ds:schemaRef ds:uri="http://schemas.microsoft.com/sharepoint/v3/contenttype/forms"/>
  </ds:schemaRefs>
</ds:datastoreItem>
</file>

<file path=customXml/itemProps2.xml><?xml version="1.0" encoding="utf-8"?>
<ds:datastoreItem xmlns:ds="http://schemas.openxmlformats.org/officeDocument/2006/customXml" ds:itemID="{6BB215A1-ECF6-4231-BCF4-95A0E76E6067}">
  <ds:schemaRefs>
    <ds:schemaRef ds:uri="http://schemas.microsoft.com/office/2006/documentManagement/types"/>
    <ds:schemaRef ds:uri="http://schemas.microsoft.com/office/infopath/2007/PartnerControls"/>
    <ds:schemaRef ds:uri="4171cb28-dffd-44aa-bbb1-161edbd2bab5"/>
    <ds:schemaRef ds:uri="http://purl.org/dc/elements/1.1/"/>
    <ds:schemaRef ds:uri="f41c89e5-51a6-4669-8c8d-c9c4d4e04011"/>
    <ds:schemaRef ds:uri="http://purl.org/dc/dcmitype/"/>
    <ds:schemaRef ds:uri="http://schemas.microsoft.com/office/2006/metadata/properti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DAC34B94-8B12-41EB-B188-9EAF2F6C1B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71cb28-dffd-44aa-bbb1-161edbd2bab5"/>
    <ds:schemaRef ds:uri="f41c89e5-51a6-4669-8c8d-c9c4d4e040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5124</TotalTime>
  <Words>924</Words>
  <Application>Microsoft Office PowerPoint</Application>
  <PresentationFormat>Widescreen</PresentationFormat>
  <Paragraphs>122</Paragraphs>
  <Slides>19</Slides>
  <Notes>18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Candara</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SCCM01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Crowley</dc:creator>
  <cp:lastModifiedBy>Linette Blackmore</cp:lastModifiedBy>
  <cp:revision>167</cp:revision>
  <dcterms:created xsi:type="dcterms:W3CDTF">2020-10-07T15:56:12Z</dcterms:created>
  <dcterms:modified xsi:type="dcterms:W3CDTF">2021-02-04T10:02:58Z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0x010100120E2DBAC3BBCD4886B93CA46D622786</vt:lpwstr>
  </property>
</Properties>
</file>