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3" r:id="rId3"/>
    <p:sldId id="1061" r:id="rId4"/>
    <p:sldId id="1076" r:id="rId5"/>
    <p:sldId id="1078" r:id="rId6"/>
    <p:sldId id="1084" r:id="rId7"/>
    <p:sldId id="1079" r:id="rId8"/>
    <p:sldId id="1083" r:id="rId9"/>
    <p:sldId id="1085" r:id="rId10"/>
    <p:sldId id="1098" r:id="rId11"/>
    <p:sldId id="1080" r:id="rId12"/>
    <p:sldId id="1099" r:id="rId13"/>
    <p:sldId id="1101" r:id="rId14"/>
    <p:sldId id="1089" r:id="rId15"/>
    <p:sldId id="1100" r:id="rId16"/>
    <p:sldId id="1092" r:id="rId17"/>
    <p:sldId id="1082" r:id="rId18"/>
    <p:sldId id="1093" r:id="rId19"/>
    <p:sldId id="10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9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76E2-047A-4059-8A93-8E4C37AF9D7B}" type="datetimeFigureOut">
              <a:rPr lang="en-GB" smtClean="0"/>
              <a:t>27/04/2021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4C514-591F-4832-BDC2-2E9EDDAF3BF7}" type="slidenum">
              <a:rPr lang="en-GB" smtClean="0"/>
              <a:t>‹#›</a:t>
            </a:fld>
            <a:endParaRPr lang="en-GB"/>
          </a:p>
        </p:txBody>
      </p:sp>
    </p:spTree>
    <p:extLst>
      <p:ext uri="{BB962C8B-B14F-4D97-AF65-F5344CB8AC3E}">
        <p14:creationId xmlns:p14="http://schemas.microsoft.com/office/powerpoint/2010/main" val="317150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3</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671176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00723-DA92-4B5A-B9BB-82BFF61851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51422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79805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53108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80533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456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4</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41069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5</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59170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6</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187962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7</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26262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8</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05674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10</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28073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11</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2957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2B00723-DA92-4B5A-B9BB-82BFF61851F2}" type="slidenum">
              <a:rPr lang="en-GB" smtClean="0"/>
              <a:t>12</a:t>
            </a:fld>
            <a:endParaRPr lang="en-GB"/>
          </a:p>
        </p:txBody>
      </p:sp>
      <p:sp>
        <p:nvSpPr>
          <p:cNvPr id="5" name="Notes Placeholder 4">
            <a:extLst>
              <a:ext uri="{FF2B5EF4-FFF2-40B4-BE49-F238E27FC236}">
                <a16:creationId xmlns:a16="http://schemas.microsoft.com/office/drawing/2014/main" id="{3BE0D873-08EC-4D29-80C0-27D22BFC28B2}"/>
              </a:ext>
            </a:extLst>
          </p:cNvPr>
          <p:cNvSpPr txBox="1">
            <a:spLocks noGrp="1"/>
          </p:cNvSpPr>
          <p:nvPr>
            <p:ph type="body" idx="1"/>
          </p:nvPr>
        </p:nvSpPr>
        <p:spPr>
          <a:xfrm>
            <a:off x="685800" y="4400550"/>
            <a:ext cx="5486400" cy="3600450"/>
          </a:xfrm>
          <a:prstGeom prst="rect">
            <a:avLst/>
          </a:prstGeom>
          <a:noFill/>
        </p:spPr>
        <p:txBody>
          <a:bodyPr wrap="square">
            <a:spAutoFit/>
          </a:bodyPr>
          <a:lstStyle/>
          <a:p>
            <a:pPr algn="l"/>
            <a:endParaRPr lang="en-GB" b="0" i="0" dirty="0">
              <a:solidFill>
                <a:srgbClr val="3A3A3A"/>
              </a:solidFill>
              <a:effectLst/>
              <a:latin typeface="Century Gothic" panose="020B0502020202020204" pitchFamily="34" charset="0"/>
            </a:endParaRPr>
          </a:p>
        </p:txBody>
      </p:sp>
    </p:spTree>
    <p:extLst>
      <p:ext uri="{BB962C8B-B14F-4D97-AF65-F5344CB8AC3E}">
        <p14:creationId xmlns:p14="http://schemas.microsoft.com/office/powerpoint/2010/main" val="319690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3CC7-8F75-4A92-9F2F-0C28D3107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60DF36-5154-4606-AB62-2A3252043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D6EB13-B152-486F-9184-A48B558E61C0}"/>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5" name="Footer Placeholder 4">
            <a:extLst>
              <a:ext uri="{FF2B5EF4-FFF2-40B4-BE49-F238E27FC236}">
                <a16:creationId xmlns:a16="http://schemas.microsoft.com/office/drawing/2014/main" id="{05D8F3E7-A83F-45AD-94C4-E54A9582A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BA07D-9771-4AAE-B748-3AE8DE4CE318}"/>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83362370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8BA7-418C-4407-A606-4945EDBE32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775C1A-02ED-4BF6-8E6E-C7CB18728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004E10-02EE-40F6-A913-CF4AA79796DE}"/>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5" name="Footer Placeholder 4">
            <a:extLst>
              <a:ext uri="{FF2B5EF4-FFF2-40B4-BE49-F238E27FC236}">
                <a16:creationId xmlns:a16="http://schemas.microsoft.com/office/drawing/2014/main" id="{16A43433-E131-40E2-9AEB-7E1A143B3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A15C96-E5F1-43C9-9CF0-008CAF2D9C2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56943092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93307-404E-4945-B6D9-EDC071A164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C449A9-8F7E-44CD-883C-DB8CE983D9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4ECC5-3230-4975-942A-BFC3429AAC69}"/>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5" name="Footer Placeholder 4">
            <a:extLst>
              <a:ext uri="{FF2B5EF4-FFF2-40B4-BE49-F238E27FC236}">
                <a16:creationId xmlns:a16="http://schemas.microsoft.com/office/drawing/2014/main" id="{DE9719F6-6AF5-413E-B32B-91FBFC292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A6D67-1EE0-4DCD-9D81-F5112A5BD84A}"/>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3246444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D0BC-0E32-4D4C-AD06-5F5694415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4F6D6-467F-4C2D-9865-209FC32E9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C6C7F-555B-40A8-91C3-0C945D232AB9}"/>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5" name="Footer Placeholder 4">
            <a:extLst>
              <a:ext uri="{FF2B5EF4-FFF2-40B4-BE49-F238E27FC236}">
                <a16:creationId xmlns:a16="http://schemas.microsoft.com/office/drawing/2014/main" id="{B7F2C0E0-1BC3-4721-8328-600098B6B2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5EF8-A765-41D3-8C68-83342E14F862}"/>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942009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A814-AC27-471E-84FE-A34081718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53D61-45DA-4078-83D3-547FBBB92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DE2BA-67A6-4A60-AB35-8080304E2F08}"/>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5" name="Footer Placeholder 4">
            <a:extLst>
              <a:ext uri="{FF2B5EF4-FFF2-40B4-BE49-F238E27FC236}">
                <a16:creationId xmlns:a16="http://schemas.microsoft.com/office/drawing/2014/main" id="{8D482D3C-E32D-4157-A4C4-5CF9416BE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FB388-B2D1-433A-B191-4EB64993008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5760929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D81-76F0-4F4C-B9B7-5AF11C45D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44604-2970-42DB-A05B-EEF0FC242A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7A882C-F393-4390-9D82-A0AA78863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60C3F3-79D0-49EB-9FDF-1624C6F61E6C}"/>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6" name="Footer Placeholder 5">
            <a:extLst>
              <a:ext uri="{FF2B5EF4-FFF2-40B4-BE49-F238E27FC236}">
                <a16:creationId xmlns:a16="http://schemas.microsoft.com/office/drawing/2014/main" id="{736C3A53-D6B1-4C47-9805-DDBDDFC886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FAC17B-1583-40AA-BD64-8FE7B2175B03}"/>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779421631"/>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6B5D-23C9-4ED6-9E50-963CB362B6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5BE06-4AE1-40BA-88AB-90D07D065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372C6-7A38-4069-A360-B2A76DFAB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C72758-2B1D-4D96-917E-51AEBD692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FE629-7D12-40C6-86C8-47BF00B22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22F25C-9628-4F6E-A479-189B95950003}"/>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8" name="Footer Placeholder 7">
            <a:extLst>
              <a:ext uri="{FF2B5EF4-FFF2-40B4-BE49-F238E27FC236}">
                <a16:creationId xmlns:a16="http://schemas.microsoft.com/office/drawing/2014/main" id="{899C8E8D-3DA4-42C1-B162-9B0AB12E58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65FF98-E5D7-4D8D-8CD0-C3A5A9AFE63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118706347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12F6-935C-4D18-878D-A6746D005B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F79785-86CD-471D-B010-D3C65D979242}"/>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4" name="Footer Placeholder 3">
            <a:extLst>
              <a:ext uri="{FF2B5EF4-FFF2-40B4-BE49-F238E27FC236}">
                <a16:creationId xmlns:a16="http://schemas.microsoft.com/office/drawing/2014/main" id="{9CC1AC2C-AF0B-4B51-8993-1D7E852E5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3A669D-A117-4F47-9E94-6EF6D58D0A5B}"/>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9227820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AF652-FD05-4632-9B88-D3403CBDAE9F}"/>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3" name="Footer Placeholder 2">
            <a:extLst>
              <a:ext uri="{FF2B5EF4-FFF2-40B4-BE49-F238E27FC236}">
                <a16:creationId xmlns:a16="http://schemas.microsoft.com/office/drawing/2014/main" id="{03BCFC23-DDD4-4A48-BA95-C24F0AF5A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1749E6-FC7E-439F-BAB9-73E159416FB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361398430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509D-82A5-4119-9602-E76962F74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D1FBE-F166-4DE2-9BF0-3BACD1A16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FFEE4D-F26E-404D-90BB-E1ED32260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B0BD-3F4B-4D05-83A0-DFB23FF2D454}"/>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6" name="Footer Placeholder 5">
            <a:extLst>
              <a:ext uri="{FF2B5EF4-FFF2-40B4-BE49-F238E27FC236}">
                <a16:creationId xmlns:a16="http://schemas.microsoft.com/office/drawing/2014/main" id="{363894DF-A1CD-4B2B-955F-A780D5651A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3D49C-5EFA-4BF3-B7F2-61957C89A94D}"/>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1323881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421B-8A01-4716-B5F3-7BFF1906B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772DED-F079-4FEC-B832-97EF6EE6E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C2C19B-B499-4393-92E1-96C19C9CF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775B2-DD81-4F3A-B6D0-A5ED4C60BD7B}"/>
              </a:ext>
            </a:extLst>
          </p:cNvPr>
          <p:cNvSpPr>
            <a:spLocks noGrp="1"/>
          </p:cNvSpPr>
          <p:nvPr>
            <p:ph type="dt" sz="half" idx="10"/>
          </p:nvPr>
        </p:nvSpPr>
        <p:spPr/>
        <p:txBody>
          <a:bodyPr/>
          <a:lstStyle/>
          <a:p>
            <a:fld id="{D3AEB479-B318-4FE1-83D8-2EE4E91C9BDD}" type="datetimeFigureOut">
              <a:rPr lang="en-GB" smtClean="0"/>
              <a:t>27/04/2021</a:t>
            </a:fld>
            <a:endParaRPr lang="en-GB"/>
          </a:p>
        </p:txBody>
      </p:sp>
      <p:sp>
        <p:nvSpPr>
          <p:cNvPr id="6" name="Footer Placeholder 5">
            <a:extLst>
              <a:ext uri="{FF2B5EF4-FFF2-40B4-BE49-F238E27FC236}">
                <a16:creationId xmlns:a16="http://schemas.microsoft.com/office/drawing/2014/main" id="{56B437F3-705D-4058-91D1-51F0435862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F0B13-A8C7-4E02-820A-AACE870DBC14}"/>
              </a:ext>
            </a:extLst>
          </p:cNvPr>
          <p:cNvSpPr>
            <a:spLocks noGrp="1"/>
          </p:cNvSpPr>
          <p:nvPr>
            <p:ph type="sldNum" sz="quarter" idx="12"/>
          </p:nvPr>
        </p:nvSpPr>
        <p:spPr/>
        <p:txBody>
          <a:bodyPr/>
          <a:lstStyle/>
          <a:p>
            <a:fld id="{1B860F61-BF30-48DE-8112-FA0C234CE294}" type="slidenum">
              <a:rPr lang="en-GB" smtClean="0"/>
              <a:t>‹#›</a:t>
            </a:fld>
            <a:endParaRPr lang="en-GB"/>
          </a:p>
        </p:txBody>
      </p:sp>
    </p:spTree>
    <p:extLst>
      <p:ext uri="{BB962C8B-B14F-4D97-AF65-F5344CB8AC3E}">
        <p14:creationId xmlns:p14="http://schemas.microsoft.com/office/powerpoint/2010/main" val="28426112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E4D76-18A0-430F-8E7F-CC6A3785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0F6DA3-4894-43C8-A52A-3909F6AA1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B409A3-D849-4F6A-B634-9CE1842C6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B479-B318-4FE1-83D8-2EE4E91C9BDD}" type="datetimeFigureOut">
              <a:rPr lang="en-GB" smtClean="0"/>
              <a:t>27/04/2021</a:t>
            </a:fld>
            <a:endParaRPr lang="en-GB"/>
          </a:p>
        </p:txBody>
      </p:sp>
      <p:sp>
        <p:nvSpPr>
          <p:cNvPr id="5" name="Footer Placeholder 4">
            <a:extLst>
              <a:ext uri="{FF2B5EF4-FFF2-40B4-BE49-F238E27FC236}">
                <a16:creationId xmlns:a16="http://schemas.microsoft.com/office/drawing/2014/main" id="{CCF6E873-DC76-490D-8F23-4735D6B75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5471F3-D7CB-4E71-90D7-986D0771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60F61-BF30-48DE-8112-FA0C234CE294}" type="slidenum">
              <a:rPr lang="en-GB" smtClean="0"/>
              <a:t>‹#›</a:t>
            </a:fld>
            <a:endParaRPr lang="en-GB"/>
          </a:p>
        </p:txBody>
      </p:sp>
    </p:spTree>
    <p:extLst>
      <p:ext uri="{BB962C8B-B14F-4D97-AF65-F5344CB8AC3E}">
        <p14:creationId xmlns:p14="http://schemas.microsoft.com/office/powerpoint/2010/main" val="77862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myeSLGXHt4k?feature=oembed" TargetMode="Externa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Bible</a:t>
            </a:r>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237948" y="3947125"/>
            <a:ext cx="8650061" cy="19102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solidFill>
                  <a:srgbClr val="0000FF"/>
                </a:solidFill>
              </a:rPr>
              <a:t>Deborah</a:t>
            </a:r>
          </a:p>
        </p:txBody>
      </p:sp>
    </p:spTree>
    <p:extLst>
      <p:ext uri="{BB962C8B-B14F-4D97-AF65-F5344CB8AC3E}">
        <p14:creationId xmlns:p14="http://schemas.microsoft.com/office/powerpoint/2010/main" val="289173386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80230" y="175570"/>
            <a:ext cx="7058107" cy="5663089"/>
          </a:xfrm>
          <a:prstGeom prst="rect">
            <a:avLst/>
          </a:prstGeom>
          <a:noFill/>
        </p:spPr>
        <p:txBody>
          <a:bodyPr wrap="square">
            <a:spAutoFit/>
          </a:bodyPr>
          <a:lstStyle/>
          <a:p>
            <a:pPr algn="ctr"/>
            <a:r>
              <a:rPr lang="en-GB" sz="5400" dirty="0">
                <a:solidFill>
                  <a:srgbClr val="C00000"/>
                </a:solidFill>
              </a:rPr>
              <a:t>Who is Deborah?</a:t>
            </a:r>
          </a:p>
          <a:p>
            <a:pPr algn="just"/>
            <a:endParaRPr lang="en-GB" sz="800" dirty="0">
              <a:solidFill>
                <a:srgbClr val="C00000"/>
              </a:solidFill>
            </a:endParaRPr>
          </a:p>
          <a:p>
            <a:pPr algn="just" fontAlgn="base"/>
            <a:r>
              <a:rPr lang="en-GB" sz="2300" dirty="0"/>
              <a:t>Deborah was a busy woman. She was a prophetess and a judge. In Judges 4:5 says: </a:t>
            </a:r>
          </a:p>
          <a:p>
            <a:pPr algn="just" fontAlgn="base"/>
            <a:endParaRPr lang="en-GB" sz="1200" dirty="0">
              <a:solidFill>
                <a:srgbClr val="0000FF"/>
              </a:solidFill>
            </a:endParaRPr>
          </a:p>
          <a:p>
            <a:pPr algn="ctr" fontAlgn="base"/>
            <a:r>
              <a:rPr lang="en-GB" sz="2300" dirty="0">
                <a:solidFill>
                  <a:srgbClr val="0000FF"/>
                </a:solidFill>
              </a:rPr>
              <a:t>“She held court under the Palm of Deborah between Ramah and Bethel in the hill country of Ephraim, and the Israelites went up to her to have their disputes decided.” </a:t>
            </a:r>
          </a:p>
          <a:p>
            <a:pPr algn="just" fontAlgn="base"/>
            <a:endParaRPr lang="en-GB" sz="1200" dirty="0"/>
          </a:p>
          <a:p>
            <a:pPr algn="just" fontAlgn="base"/>
            <a:r>
              <a:rPr lang="en-GB" sz="2300" dirty="0"/>
              <a:t>Deborah was a woman of great wisdom, revelation, and discernment. She also had a prophetic gift, including knowing the times and seasons of the Lord. She clearly heard the voice of God and used it to guide and lead the Israelites.</a:t>
            </a:r>
            <a:endParaRPr lang="en-GB" sz="2300" dirty="0">
              <a:solidFill>
                <a:srgbClr val="202124"/>
              </a:solidFill>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007396"/>
            <a:ext cx="12192001" cy="837808"/>
          </a:xfrm>
          <a:prstGeom prst="rect">
            <a:avLst/>
          </a:prstGeom>
        </p:spPr>
      </p:pic>
      <p:sp>
        <p:nvSpPr>
          <p:cNvPr id="2" name="Rectangle 1">
            <a:extLst>
              <a:ext uri="{FF2B5EF4-FFF2-40B4-BE49-F238E27FC236}">
                <a16:creationId xmlns:a16="http://schemas.microsoft.com/office/drawing/2014/main" id="{1BCAF39C-EB81-4269-ACA9-7B4C9B3BC942}"/>
              </a:ext>
            </a:extLst>
          </p:cNvPr>
          <p:cNvSpPr/>
          <p:nvPr/>
        </p:nvSpPr>
        <p:spPr>
          <a:xfrm>
            <a:off x="7307248" y="5469327"/>
            <a:ext cx="6096000" cy="369332"/>
          </a:xfrm>
          <a:prstGeom prst="rect">
            <a:avLst/>
          </a:prstGeom>
        </p:spPr>
        <p:txBody>
          <a:bodyPr>
            <a:spAutoFit/>
          </a:bodyPr>
          <a:lstStyle/>
          <a:p>
            <a:r>
              <a:rPr lang="en-GB" dirty="0"/>
              <a:t> </a:t>
            </a:r>
            <a:r>
              <a:rPr lang="en-GB" sz="1000" dirty="0"/>
              <a:t>Marc Chagall. Photo: © 1997 Artists Rights Society (ARS), NY/ADAGP, Paris.</a:t>
            </a:r>
          </a:p>
        </p:txBody>
      </p:sp>
      <p:pic>
        <p:nvPicPr>
          <p:cNvPr id="4" name="Picture 3">
            <a:extLst>
              <a:ext uri="{FF2B5EF4-FFF2-40B4-BE49-F238E27FC236}">
                <a16:creationId xmlns:a16="http://schemas.microsoft.com/office/drawing/2014/main" id="{1FDA5E2D-8350-42F1-A93B-A49E0F722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5070" y="295780"/>
            <a:ext cx="4394423" cy="5237479"/>
          </a:xfrm>
          <a:prstGeom prst="rect">
            <a:avLst/>
          </a:prstGeom>
        </p:spPr>
      </p:pic>
    </p:spTree>
    <p:extLst>
      <p:ext uri="{BB962C8B-B14F-4D97-AF65-F5344CB8AC3E}">
        <p14:creationId xmlns:p14="http://schemas.microsoft.com/office/powerpoint/2010/main" val="138982494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4860897" y="234136"/>
            <a:ext cx="7081962" cy="5539978"/>
          </a:xfrm>
          <a:prstGeom prst="rect">
            <a:avLst/>
          </a:prstGeom>
          <a:noFill/>
        </p:spPr>
        <p:txBody>
          <a:bodyPr wrap="square">
            <a:spAutoFit/>
          </a:bodyPr>
          <a:lstStyle/>
          <a:p>
            <a:pPr algn="ctr"/>
            <a:r>
              <a:rPr lang="en-GB" sz="5400" dirty="0">
                <a:solidFill>
                  <a:srgbClr val="C00000"/>
                </a:solidFill>
              </a:rPr>
              <a:t>How did Deborah lead?</a:t>
            </a:r>
          </a:p>
          <a:p>
            <a:pPr algn="ctr"/>
            <a:endParaRPr lang="en-GB" sz="1200" dirty="0">
              <a:solidFill>
                <a:srgbClr val="C00000"/>
              </a:solidFill>
            </a:endParaRPr>
          </a:p>
          <a:p>
            <a:pPr algn="just" fontAlgn="base"/>
            <a:r>
              <a:rPr lang="en-GB" dirty="0"/>
              <a:t>The story of Deborah in Judges 4 and 5 begins like many of the stories in the Book of Judges - the Israelites sinned against God, and as a result they are being controlled by King </a:t>
            </a:r>
            <a:r>
              <a:rPr lang="en-GB" dirty="0" err="1"/>
              <a:t>Jabin</a:t>
            </a:r>
            <a:r>
              <a:rPr lang="en-GB" dirty="0"/>
              <a:t> of Canaan. </a:t>
            </a:r>
          </a:p>
          <a:p>
            <a:pPr algn="just" fontAlgn="base"/>
            <a:endParaRPr lang="en-GB" dirty="0"/>
          </a:p>
          <a:p>
            <a:pPr algn="just" fontAlgn="base"/>
            <a:r>
              <a:rPr lang="en-GB" dirty="0"/>
              <a:t>This went on for 20 years until the Israelites cried out to the Lord for help. At that time, Deborah was leading Israel as a judge. She sent for Barak, a commander in Israel’s army, and told him to go and fight </a:t>
            </a:r>
            <a:r>
              <a:rPr lang="en-GB" dirty="0" err="1"/>
              <a:t>Jabin’s</a:t>
            </a:r>
            <a:r>
              <a:rPr lang="en-GB" dirty="0"/>
              <a:t> army led by </a:t>
            </a:r>
            <a:r>
              <a:rPr lang="en-GB" dirty="0" err="1"/>
              <a:t>Sisera</a:t>
            </a:r>
            <a:r>
              <a:rPr lang="en-GB" dirty="0"/>
              <a:t>.</a:t>
            </a:r>
          </a:p>
          <a:p>
            <a:pPr algn="just" fontAlgn="base"/>
            <a:endParaRPr lang="en-GB" dirty="0"/>
          </a:p>
          <a:p>
            <a:pPr algn="just" fontAlgn="base"/>
            <a:r>
              <a:rPr lang="en-GB" dirty="0"/>
              <a:t>Barak said he would only go if Deborah went with him. Deborah agreed but told Barak the honour will not go to him, because God will deliver </a:t>
            </a:r>
            <a:r>
              <a:rPr lang="en-GB" dirty="0" err="1"/>
              <a:t>Sisera</a:t>
            </a:r>
            <a:r>
              <a:rPr lang="en-GB" dirty="0"/>
              <a:t> into the hands of a woman. </a:t>
            </a:r>
            <a:endParaRPr lang="en-GB" sz="1200" dirty="0">
              <a:solidFill>
                <a:srgbClr val="202124"/>
              </a:solidFill>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007396"/>
            <a:ext cx="12192001" cy="837808"/>
          </a:xfrm>
          <a:prstGeom prst="rect">
            <a:avLst/>
          </a:prstGeom>
        </p:spPr>
      </p:pic>
      <p:pic>
        <p:nvPicPr>
          <p:cNvPr id="5" name="Picture 4">
            <a:extLst>
              <a:ext uri="{FF2B5EF4-FFF2-40B4-BE49-F238E27FC236}">
                <a16:creationId xmlns:a16="http://schemas.microsoft.com/office/drawing/2014/main" id="{51F78C64-72D9-4CA0-8601-8E78B1F84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141" y="283311"/>
            <a:ext cx="4355788" cy="5441628"/>
          </a:xfrm>
          <a:prstGeom prst="rect">
            <a:avLst/>
          </a:prstGeom>
        </p:spPr>
      </p:pic>
    </p:spTree>
    <p:extLst>
      <p:ext uri="{BB962C8B-B14F-4D97-AF65-F5344CB8AC3E}">
        <p14:creationId xmlns:p14="http://schemas.microsoft.com/office/powerpoint/2010/main" val="61659543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44448" y="170037"/>
            <a:ext cx="7058107" cy="6155531"/>
          </a:xfrm>
          <a:prstGeom prst="rect">
            <a:avLst/>
          </a:prstGeom>
          <a:noFill/>
        </p:spPr>
        <p:txBody>
          <a:bodyPr wrap="square">
            <a:spAutoFit/>
          </a:bodyPr>
          <a:lstStyle/>
          <a:p>
            <a:pPr algn="ctr"/>
            <a:endParaRPr lang="en-GB" sz="1200" dirty="0">
              <a:solidFill>
                <a:srgbClr val="C00000"/>
              </a:solidFill>
            </a:endParaRPr>
          </a:p>
          <a:p>
            <a:pPr algn="ctr" fontAlgn="base"/>
            <a:r>
              <a:rPr lang="en-GB" sz="5400" dirty="0">
                <a:solidFill>
                  <a:srgbClr val="C00000"/>
                </a:solidFill>
              </a:rPr>
              <a:t>How did Deborah lead?</a:t>
            </a:r>
            <a:endParaRPr lang="en-GB" dirty="0"/>
          </a:p>
          <a:p>
            <a:pPr fontAlgn="base"/>
            <a:endParaRPr lang="en-GB" dirty="0"/>
          </a:p>
          <a:p>
            <a:pPr algn="just" fontAlgn="base"/>
            <a:r>
              <a:rPr lang="en-GB" dirty="0"/>
              <a:t>When Barak’s army advances, they destroyed </a:t>
            </a:r>
            <a:r>
              <a:rPr lang="en-GB" dirty="0" err="1"/>
              <a:t>Sisera’s</a:t>
            </a:r>
            <a:r>
              <a:rPr lang="en-GB" dirty="0"/>
              <a:t> army, and </a:t>
            </a:r>
            <a:r>
              <a:rPr lang="en-GB" dirty="0" err="1"/>
              <a:t>Sisera</a:t>
            </a:r>
            <a:r>
              <a:rPr lang="en-GB" dirty="0"/>
              <a:t> flees on foot. </a:t>
            </a:r>
            <a:r>
              <a:rPr lang="en-GB" dirty="0" err="1"/>
              <a:t>Sisera</a:t>
            </a:r>
            <a:r>
              <a:rPr lang="en-GB" dirty="0"/>
              <a:t> goes to the tent of Jael, the wife of Heber, because there was an alliance between King </a:t>
            </a:r>
            <a:r>
              <a:rPr lang="en-GB" dirty="0" err="1"/>
              <a:t>Jabin</a:t>
            </a:r>
            <a:r>
              <a:rPr lang="en-GB" dirty="0"/>
              <a:t> and Heber’s family.</a:t>
            </a:r>
          </a:p>
          <a:p>
            <a:pPr fontAlgn="base"/>
            <a:endParaRPr lang="en-GB" dirty="0"/>
          </a:p>
          <a:p>
            <a:pPr algn="just" fontAlgn="base"/>
            <a:r>
              <a:rPr lang="en-GB" dirty="0"/>
              <a:t>Jael invited </a:t>
            </a:r>
            <a:r>
              <a:rPr lang="en-GB" dirty="0" err="1"/>
              <a:t>Sisera</a:t>
            </a:r>
            <a:r>
              <a:rPr lang="en-GB" dirty="0"/>
              <a:t> in and served him refreshments. </a:t>
            </a:r>
            <a:r>
              <a:rPr lang="en-GB" dirty="0" err="1"/>
              <a:t>Sisera</a:t>
            </a:r>
            <a:r>
              <a:rPr lang="en-GB" dirty="0"/>
              <a:t> was so exhausted, he fell asleep. Jael then took a hammer and a tent peg and killed </a:t>
            </a:r>
            <a:r>
              <a:rPr lang="en-GB" dirty="0" err="1"/>
              <a:t>Sisera</a:t>
            </a:r>
            <a:r>
              <a:rPr lang="en-GB" dirty="0"/>
              <a:t>. </a:t>
            </a:r>
          </a:p>
          <a:p>
            <a:pPr fontAlgn="base"/>
            <a:endParaRPr lang="en-GB" dirty="0"/>
          </a:p>
          <a:p>
            <a:pPr algn="just" fontAlgn="base"/>
            <a:r>
              <a:rPr lang="en-GB" dirty="0"/>
              <a:t>Then the Israelites fought against King </a:t>
            </a:r>
            <a:r>
              <a:rPr lang="en-GB" dirty="0" err="1"/>
              <a:t>Jabin</a:t>
            </a:r>
            <a:r>
              <a:rPr lang="en-GB" dirty="0"/>
              <a:t> until they destroyed him. Afterwards, Deborah and Barak sang a song of praise, and Israel had peace for 40 years.</a:t>
            </a:r>
          </a:p>
          <a:p>
            <a:pPr lvl="0" algn="ctr" eaLnBrk="0" fontAlgn="base" hangingPunct="0">
              <a:spcBef>
                <a:spcPct val="0"/>
              </a:spcBef>
              <a:spcAft>
                <a:spcPct val="0"/>
              </a:spcAft>
            </a:pPr>
            <a:r>
              <a:rPr lang="en-GB" sz="2800" dirty="0">
                <a:solidFill>
                  <a:srgbClr val="202124"/>
                </a:solidFill>
                <a:latin typeface="+mn-lt"/>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200" dirty="0">
              <a:solidFill>
                <a:srgbClr val="202124"/>
              </a:solidFill>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007396"/>
            <a:ext cx="12192001" cy="837808"/>
          </a:xfrm>
          <a:prstGeom prst="rect">
            <a:avLst/>
          </a:prstGeom>
        </p:spPr>
      </p:pic>
      <p:pic>
        <p:nvPicPr>
          <p:cNvPr id="4" name="Picture 3">
            <a:extLst>
              <a:ext uri="{FF2B5EF4-FFF2-40B4-BE49-F238E27FC236}">
                <a16:creationId xmlns:a16="http://schemas.microsoft.com/office/drawing/2014/main" id="{0B8BF622-287B-48EB-920A-439A48CE7E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7004" y="0"/>
            <a:ext cx="4866199" cy="6082748"/>
          </a:xfrm>
          <a:prstGeom prst="rect">
            <a:avLst/>
          </a:prstGeom>
        </p:spPr>
      </p:pic>
    </p:spTree>
    <p:extLst>
      <p:ext uri="{BB962C8B-B14F-4D97-AF65-F5344CB8AC3E}">
        <p14:creationId xmlns:p14="http://schemas.microsoft.com/office/powerpoint/2010/main" val="353087062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6007396"/>
            <a:ext cx="12192001" cy="837808"/>
          </a:xfrm>
          <a:prstGeom prst="rect">
            <a:avLst/>
          </a:prstGeom>
        </p:spPr>
      </p:pic>
      <p:sp>
        <p:nvSpPr>
          <p:cNvPr id="5" name="Rectangle 4">
            <a:extLst>
              <a:ext uri="{FF2B5EF4-FFF2-40B4-BE49-F238E27FC236}">
                <a16:creationId xmlns:a16="http://schemas.microsoft.com/office/drawing/2014/main" id="{2216AEBC-6FE4-4616-AA2F-56C4250E3550}"/>
              </a:ext>
            </a:extLst>
          </p:cNvPr>
          <p:cNvSpPr/>
          <p:nvPr/>
        </p:nvSpPr>
        <p:spPr>
          <a:xfrm>
            <a:off x="649991" y="221026"/>
            <a:ext cx="1097343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C00000"/>
                </a:solidFill>
                <a:effectLst/>
                <a:uLnTx/>
                <a:uFillTx/>
                <a:latin typeface="Century Gothic" panose="020F0302020204030204"/>
                <a:ea typeface="+mn-ea"/>
                <a:cs typeface="+mn-cs"/>
              </a:rPr>
              <a:t>Watch the Biblical account of Deborah</a:t>
            </a:r>
          </a:p>
        </p:txBody>
      </p:sp>
      <p:pic>
        <p:nvPicPr>
          <p:cNvPr id="4" name="Online Media 3" title="Deborah's Army: The Book of Judges">
            <a:hlinkClick r:id="" action="ppaction://media"/>
            <a:extLst>
              <a:ext uri="{FF2B5EF4-FFF2-40B4-BE49-F238E27FC236}">
                <a16:creationId xmlns:a16="http://schemas.microsoft.com/office/drawing/2014/main" id="{E52C39AF-F6F4-461A-9C96-37C1A4AB7A15}"/>
              </a:ext>
            </a:extLst>
          </p:cNvPr>
          <p:cNvPicPr>
            <a:picLocks noRot="1" noChangeAspect="1"/>
          </p:cNvPicPr>
          <p:nvPr>
            <a:videoFile r:link="rId1"/>
          </p:nvPr>
        </p:nvPicPr>
        <p:blipFill>
          <a:blip r:embed="rId6"/>
          <a:stretch>
            <a:fillRect/>
          </a:stretch>
        </p:blipFill>
        <p:spPr>
          <a:xfrm>
            <a:off x="2082800" y="1026013"/>
            <a:ext cx="8506147" cy="4805973"/>
          </a:xfrm>
          <a:prstGeom prst="rect">
            <a:avLst/>
          </a:prstGeom>
        </p:spPr>
      </p:pic>
    </p:spTree>
    <p:extLst>
      <p:ext uri="{BB962C8B-B14F-4D97-AF65-F5344CB8AC3E}">
        <p14:creationId xmlns:p14="http://schemas.microsoft.com/office/powerpoint/2010/main" val="44682583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82880" y="0"/>
            <a:ext cx="8070573" cy="62324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4800" dirty="0">
                <a:solidFill>
                  <a:srgbClr val="C00000"/>
                </a:solidFill>
              </a:rPr>
              <a:t>What does this story tell us about Deborah?</a:t>
            </a:r>
          </a:p>
          <a:p>
            <a:pPr lvl="0" algn="ctr" eaLnBrk="0" fontAlgn="base" hangingPunct="0">
              <a:spcBef>
                <a:spcPct val="0"/>
              </a:spcBef>
              <a:spcAft>
                <a:spcPct val="0"/>
              </a:spcAft>
            </a:pPr>
            <a:endParaRPr lang="en-GB" dirty="0">
              <a:solidFill>
                <a:srgbClr val="C00000"/>
              </a:solidFill>
            </a:endParaRPr>
          </a:p>
          <a:p>
            <a:pPr lvl="0" algn="just" eaLnBrk="0" fontAlgn="base" hangingPunct="0">
              <a:spcBef>
                <a:spcPct val="0"/>
              </a:spcBef>
              <a:spcAft>
                <a:spcPct val="0"/>
              </a:spcAft>
            </a:pPr>
            <a:r>
              <a:rPr lang="en-GB" dirty="0"/>
              <a:t>In Judges 5:12 it says: </a:t>
            </a:r>
            <a:r>
              <a:rPr lang="en-GB" dirty="0">
                <a:solidFill>
                  <a:srgbClr val="0000FF"/>
                </a:solidFill>
              </a:rPr>
              <a:t>“Wake up, wake up, Deborah! Wake up, wake up, break out in song! Arise, Barak! Take captive your captives…” </a:t>
            </a:r>
          </a:p>
          <a:p>
            <a:pPr lvl="0" algn="just" eaLnBrk="0" fontAlgn="base" hangingPunct="0">
              <a:spcBef>
                <a:spcPct val="0"/>
              </a:spcBef>
              <a:spcAft>
                <a:spcPct val="0"/>
              </a:spcAft>
            </a:pPr>
            <a:r>
              <a:rPr lang="en-GB" dirty="0"/>
              <a:t>Deborah needed to “wake up and arise.” The Lord was telling her to be alert and pay attention, as he was about to move in an extraordinary way.</a:t>
            </a:r>
          </a:p>
          <a:p>
            <a:pPr lvl="0" algn="ctr" eaLnBrk="0" fontAlgn="base" hangingPunct="0">
              <a:spcBef>
                <a:spcPct val="0"/>
              </a:spcBef>
              <a:spcAft>
                <a:spcPct val="0"/>
              </a:spcAft>
            </a:pPr>
            <a:endParaRPr lang="en-GB" sz="1000" i="0" dirty="0">
              <a:solidFill>
                <a:srgbClr val="202124"/>
              </a:solidFill>
              <a:effectLst/>
            </a:endParaRPr>
          </a:p>
          <a:p>
            <a:pPr fontAlgn="base"/>
            <a:r>
              <a:rPr lang="en-GB" dirty="0"/>
              <a:t>In Judges 5:7 it says: </a:t>
            </a:r>
            <a:r>
              <a:rPr lang="en-GB" dirty="0">
                <a:solidFill>
                  <a:srgbClr val="0000FF"/>
                </a:solidFill>
              </a:rPr>
              <a:t>“Villagers in Israel would not fight; they held back until I, Deborah, arose, until I arose, a mother in Israel.” </a:t>
            </a:r>
            <a:r>
              <a:rPr lang="en-GB" dirty="0"/>
              <a:t>Notice the verse says no one in Israel would fight until Deborah “arose.” The Israelites were beaten down by 20 years of slavery. They were too tired and discouraged to fight. They needed someone to inspire them, and the Lord chose Deborah. If she had not been obedient to act on what the Lord told her to do, nothing would have changed. She used the place of trust and authority she had been given as a judge to inspire Barak to raise up an army.</a:t>
            </a:r>
          </a:p>
          <a:p>
            <a:pPr lvl="0" algn="ctr" eaLnBrk="0" fontAlgn="base" hangingPunct="0">
              <a:spcBef>
                <a:spcPct val="0"/>
              </a:spcBef>
              <a:spcAft>
                <a:spcPct val="0"/>
              </a:spcAft>
            </a:pPr>
            <a:endParaRPr lang="en-GB" sz="2300" i="0" dirty="0">
              <a:solidFill>
                <a:srgbClr val="0000FF"/>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3612" y="6007396"/>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574833" y="12796"/>
            <a:ext cx="3617167" cy="6007396"/>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23032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74929" y="166977"/>
            <a:ext cx="8070573" cy="626325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4800" dirty="0">
                <a:solidFill>
                  <a:srgbClr val="C00000"/>
                </a:solidFill>
              </a:rPr>
              <a:t>What does this story tell us about Deborah?</a:t>
            </a:r>
          </a:p>
          <a:p>
            <a:pPr lvl="0" algn="ctr" eaLnBrk="0" fontAlgn="base" hangingPunct="0">
              <a:spcBef>
                <a:spcPct val="0"/>
              </a:spcBef>
              <a:spcAft>
                <a:spcPct val="0"/>
              </a:spcAft>
            </a:pPr>
            <a:endParaRPr lang="en-GB" sz="1000" dirty="0">
              <a:solidFill>
                <a:srgbClr val="C00000"/>
              </a:solidFill>
            </a:endParaRPr>
          </a:p>
          <a:p>
            <a:pPr algn="just" eaLnBrk="0" fontAlgn="base" hangingPunct="0">
              <a:spcBef>
                <a:spcPct val="0"/>
              </a:spcBef>
              <a:spcAft>
                <a:spcPct val="0"/>
              </a:spcAft>
            </a:pPr>
            <a:r>
              <a:rPr lang="en-GB" dirty="0"/>
              <a:t>If Deborah had not listened to God and believed he made her for a mighty purpose, she would not have had all the experiences that led to her being used by the Lord to save Israel. </a:t>
            </a:r>
          </a:p>
          <a:p>
            <a:pPr algn="just" eaLnBrk="0" fontAlgn="base" hangingPunct="0">
              <a:spcBef>
                <a:spcPct val="0"/>
              </a:spcBef>
              <a:spcAft>
                <a:spcPct val="0"/>
              </a:spcAft>
            </a:pPr>
            <a:endParaRPr lang="en-GB" sz="1000" dirty="0"/>
          </a:p>
          <a:p>
            <a:pPr algn="just" eaLnBrk="0" fontAlgn="base" hangingPunct="0">
              <a:spcBef>
                <a:spcPct val="0"/>
              </a:spcBef>
              <a:spcAft>
                <a:spcPct val="0"/>
              </a:spcAft>
            </a:pPr>
            <a:r>
              <a:rPr lang="en-GB" dirty="0"/>
              <a:t>She trusted that God had given her wisdom and revelation to judge disputes. She spent time listening to God and heard the Lord’s strategic battle plans. </a:t>
            </a:r>
          </a:p>
          <a:p>
            <a:pPr algn="just" eaLnBrk="0" fontAlgn="base" hangingPunct="0">
              <a:spcBef>
                <a:spcPct val="0"/>
              </a:spcBef>
              <a:spcAft>
                <a:spcPct val="0"/>
              </a:spcAft>
            </a:pPr>
            <a:endParaRPr lang="en-GB" sz="1000" dirty="0"/>
          </a:p>
          <a:p>
            <a:pPr algn="just" eaLnBrk="0" fontAlgn="base" hangingPunct="0">
              <a:spcBef>
                <a:spcPct val="0"/>
              </a:spcBef>
              <a:spcAft>
                <a:spcPct val="0"/>
              </a:spcAft>
            </a:pPr>
            <a:r>
              <a:rPr lang="en-GB" dirty="0"/>
              <a:t>She was confident that God had created her for a definite plan and had she not, she would not have directed the Israelites army and brought healing and empowerment to a whole nation.</a:t>
            </a:r>
          </a:p>
          <a:p>
            <a:pPr algn="just" eaLnBrk="0" fontAlgn="base" hangingPunct="0">
              <a:spcBef>
                <a:spcPct val="0"/>
              </a:spcBef>
              <a:spcAft>
                <a:spcPct val="0"/>
              </a:spcAft>
            </a:pPr>
            <a:endParaRPr lang="en-GB" sz="1000" dirty="0"/>
          </a:p>
          <a:p>
            <a:pPr algn="just" eaLnBrk="0" fontAlgn="base" hangingPunct="0">
              <a:spcBef>
                <a:spcPct val="0"/>
              </a:spcBef>
              <a:spcAft>
                <a:spcPct val="0"/>
              </a:spcAft>
            </a:pPr>
            <a:r>
              <a:rPr lang="en-GB" dirty="0"/>
              <a:t>Deborah’s story would not be complete without acknowledging another woman - Jael. Jael did what she knew she had to do. Deborah called Jael </a:t>
            </a:r>
            <a:r>
              <a:rPr lang="en-GB" dirty="0">
                <a:solidFill>
                  <a:srgbClr val="0000FF"/>
                </a:solidFill>
              </a:rPr>
              <a:t>“most blessed of tent-dwelling women” </a:t>
            </a:r>
            <a:r>
              <a:rPr lang="en-GB" dirty="0"/>
              <a:t>(Judges 5:24). Jael’s actions were invaluable to winning the war.</a:t>
            </a:r>
          </a:p>
          <a:p>
            <a:pPr lvl="0" algn="ctr" eaLnBrk="0" fontAlgn="base" hangingPunct="0">
              <a:spcBef>
                <a:spcPct val="0"/>
              </a:spcBef>
              <a:spcAft>
                <a:spcPct val="0"/>
              </a:spcAft>
            </a:pPr>
            <a:endParaRPr lang="en-GB" sz="2300" i="0" dirty="0">
              <a:solidFill>
                <a:srgbClr val="0000FF"/>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213681"/>
            <a:ext cx="12192001" cy="837808"/>
          </a:xfrm>
          <a:prstGeom prst="rect">
            <a:avLst/>
          </a:prstGeom>
        </p:spPr>
      </p:pic>
      <p:pic>
        <p:nvPicPr>
          <p:cNvPr id="3074" name="Picture 2" descr="Questions, Demand, Doubts, Psychology, Fear, Insecurity">
            <a:extLst>
              <a:ext uri="{FF2B5EF4-FFF2-40B4-BE49-F238E27FC236}">
                <a16:creationId xmlns:a16="http://schemas.microsoft.com/office/drawing/2014/main" id="{973A6738-6AE1-42BF-90F6-48A637280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574833" y="-1"/>
            <a:ext cx="3617167" cy="6213681"/>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6456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620" y="5974374"/>
            <a:ext cx="12214620" cy="883626"/>
          </a:xfrm>
          <a:prstGeom prst="rect">
            <a:avLst/>
          </a:prstGeom>
        </p:spPr>
      </p:pic>
    </p:spTree>
    <p:extLst>
      <p:ext uri="{BB962C8B-B14F-4D97-AF65-F5344CB8AC3E}">
        <p14:creationId xmlns:p14="http://schemas.microsoft.com/office/powerpoint/2010/main" val="3111232914"/>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485507" y="12796"/>
            <a:ext cx="4642883" cy="5926827"/>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31763" y="12796"/>
            <a:ext cx="6596743" cy="5970865"/>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Closing Prayer</a:t>
            </a:r>
          </a:p>
          <a:p>
            <a:pPr algn="ctr"/>
            <a:endParaRPr lang="en-GB" dirty="0">
              <a:solidFill>
                <a:srgbClr val="C00000"/>
              </a:solidFill>
              <a:latin typeface="Century Gothic" panose="020B0502020202020204" pitchFamily="34" charset="0"/>
            </a:endParaRPr>
          </a:p>
          <a:p>
            <a:pPr algn="ctr"/>
            <a:r>
              <a:rPr lang="en-GB" sz="2200" b="1" dirty="0"/>
              <a:t> </a:t>
            </a:r>
            <a:r>
              <a:rPr lang="en-GB" sz="2200" dirty="0"/>
              <a:t>Heavenly Father, thank you for using Deborah and Jael to help deliver your people from oppression. </a:t>
            </a:r>
          </a:p>
          <a:p>
            <a:pPr algn="ctr"/>
            <a:endParaRPr lang="en-GB" sz="1000" dirty="0"/>
          </a:p>
          <a:p>
            <a:pPr algn="ctr"/>
            <a:r>
              <a:rPr lang="en-GB" sz="2200" dirty="0"/>
              <a:t>Use us in the battle against evil and injustice. </a:t>
            </a:r>
          </a:p>
          <a:p>
            <a:pPr algn="ctr"/>
            <a:r>
              <a:rPr lang="en-GB" sz="2200" dirty="0"/>
              <a:t>Remove the obstacles in our lives that make us doubt our God given potential.  </a:t>
            </a:r>
          </a:p>
          <a:p>
            <a:pPr algn="ctr"/>
            <a:r>
              <a:rPr lang="en-GB" sz="2200" dirty="0"/>
              <a:t>Help us instead to recognise that God has created us to service him and others.</a:t>
            </a:r>
          </a:p>
          <a:p>
            <a:pPr algn="ctr"/>
            <a:r>
              <a:rPr lang="en-GB" sz="2200" dirty="0"/>
              <a:t>May we be like Deborah and respond with courage to the promptings of the Spirit and the needs of others. </a:t>
            </a:r>
          </a:p>
          <a:p>
            <a:pPr algn="ctr"/>
            <a:endParaRPr lang="en-GB" sz="1000" dirty="0"/>
          </a:p>
          <a:p>
            <a:pPr algn="ctr"/>
            <a:r>
              <a:rPr lang="en-GB" sz="2200" dirty="0"/>
              <a:t>In the name of Your Son we pray.</a:t>
            </a:r>
          </a:p>
          <a:p>
            <a:pPr algn="ctr"/>
            <a:r>
              <a:rPr lang="en-GB" sz="3600" dirty="0">
                <a:solidFill>
                  <a:srgbClr val="C00000"/>
                </a:solidFill>
                <a:latin typeface="Century Gothic" panose="020B0502020202020204" pitchFamily="34" charset="0"/>
              </a:rPr>
              <a:t>Amen</a:t>
            </a:r>
            <a:endParaRPr lang="en-GB" sz="1100" dirty="0">
              <a:solidFill>
                <a:srgbClr val="C0000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6007396"/>
            <a:ext cx="12296776" cy="837808"/>
          </a:xfrm>
          <a:prstGeom prst="rect">
            <a:avLst/>
          </a:prstGeom>
        </p:spPr>
      </p:pic>
    </p:spTree>
    <p:extLst>
      <p:ext uri="{BB962C8B-B14F-4D97-AF65-F5344CB8AC3E}">
        <p14:creationId xmlns:p14="http://schemas.microsoft.com/office/powerpoint/2010/main" val="182124123"/>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311159" y="77937"/>
            <a:ext cx="7039064" cy="6771084"/>
          </a:xfrm>
          <a:prstGeom prst="rect">
            <a:avLst/>
          </a:prstGeom>
          <a:noFill/>
        </p:spPr>
        <p:txBody>
          <a:bodyPr wrap="square">
            <a:spAutoFit/>
          </a:bodyPr>
          <a:lstStyle/>
          <a:p>
            <a:pPr algn="ctr"/>
            <a:r>
              <a:rPr lang="en-GB" sz="5400" dirty="0">
                <a:solidFill>
                  <a:srgbClr val="C00000"/>
                </a:solidFill>
                <a:latin typeface="Century Gothic" panose="020B0502020202020204" pitchFamily="34" charset="0"/>
              </a:rPr>
              <a:t>Mission</a:t>
            </a:r>
          </a:p>
          <a:p>
            <a:pPr algn="ctr"/>
            <a:endParaRPr lang="en-GB" sz="1000" dirty="0">
              <a:solidFill>
                <a:srgbClr val="C00000"/>
              </a:solidFill>
              <a:latin typeface="Century Gothic" panose="020B0502020202020204" pitchFamily="34" charset="0"/>
            </a:endParaRPr>
          </a:p>
          <a:p>
            <a:pPr algn="ctr"/>
            <a:r>
              <a:rPr lang="en-GB" sz="2000" dirty="0">
                <a:solidFill>
                  <a:srgbClr val="0000FF"/>
                </a:solidFill>
              </a:rPr>
              <a:t>Deborah</a:t>
            </a:r>
            <a:r>
              <a:rPr lang="en-GB" sz="2000" dirty="0"/>
              <a:t> ‘woke up and arose’- are you willing to listen to God’s voice and been awakened and willing to stand up to injustices in the world? What injustices make you want to make a difference? </a:t>
            </a:r>
          </a:p>
          <a:p>
            <a:pPr algn="ctr"/>
            <a:endParaRPr lang="en-GB" sz="2000" dirty="0"/>
          </a:p>
          <a:p>
            <a:pPr algn="ctr"/>
            <a:r>
              <a:rPr lang="en-GB" sz="2000" dirty="0">
                <a:solidFill>
                  <a:srgbClr val="0000FF"/>
                </a:solidFill>
              </a:rPr>
              <a:t>Deborah</a:t>
            </a:r>
            <a:r>
              <a:rPr lang="en-GB" sz="2000" dirty="0"/>
              <a:t> listen to God and led the Israelite army to victory; are you a leader and are you willing to led people to defeat injustice?</a:t>
            </a:r>
          </a:p>
          <a:p>
            <a:pPr algn="ctr"/>
            <a:endParaRPr lang="en-GB" sz="2000" dirty="0"/>
          </a:p>
          <a:p>
            <a:pPr algn="ctr"/>
            <a:r>
              <a:rPr lang="en-GB" sz="2000" dirty="0">
                <a:solidFill>
                  <a:srgbClr val="0000FF"/>
                </a:solidFill>
              </a:rPr>
              <a:t>Deborah</a:t>
            </a:r>
            <a:r>
              <a:rPr lang="en-GB" sz="2000" dirty="0"/>
              <a:t> was bold and courageous. Do you realise you too can do the unique and amazing things God is calling you to do. Wherever the Lord has placed you, will you accept the challenge to be a light in the darkness for the Kingdom of God? </a:t>
            </a:r>
          </a:p>
          <a:p>
            <a:pPr algn="ctr"/>
            <a:r>
              <a:rPr lang="en-GB" sz="2000" dirty="0"/>
              <a:t>Will you encourage others to do it, too?</a:t>
            </a:r>
            <a:endParaRPr lang="en-GB" sz="2000" dirty="0">
              <a:solidFill>
                <a:srgbClr val="C00000"/>
              </a:solidFill>
              <a:latin typeface="Century Gothic" panose="020B0502020202020204" pitchFamily="34" charset="0"/>
            </a:endParaRPr>
          </a:p>
          <a:p>
            <a:pPr algn="ctr"/>
            <a:endParaRPr lang="en-GB" sz="5400" dirty="0">
              <a:solidFill>
                <a:srgbClr val="C00000"/>
              </a:solidFill>
              <a:latin typeface="Century Gothic" panose="020B0502020202020204" pitchFamily="34" charset="0"/>
            </a:endParaRPr>
          </a:p>
          <a:p>
            <a:pPr algn="ctr"/>
            <a:endParaRPr lang="en-GB" sz="800" dirty="0">
              <a:solidFill>
                <a:srgbClr val="7030A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007396"/>
            <a:ext cx="12192001" cy="837808"/>
          </a:xfrm>
          <a:prstGeom prst="rect">
            <a:avLst/>
          </a:prstGeom>
        </p:spPr>
      </p:pic>
      <p:pic>
        <p:nvPicPr>
          <p:cNvPr id="4" name="Picture 3">
            <a:extLst>
              <a:ext uri="{FF2B5EF4-FFF2-40B4-BE49-F238E27FC236}">
                <a16:creationId xmlns:a16="http://schemas.microsoft.com/office/drawing/2014/main" id="{76D6685E-D2DC-4FE6-A587-E6FC166EF8F2}"/>
              </a:ext>
            </a:extLst>
          </p:cNvPr>
          <p:cNvPicPr>
            <a:picLocks noChangeAspect="1"/>
          </p:cNvPicPr>
          <p:nvPr/>
        </p:nvPicPr>
        <p:blipFill rotWithShape="1">
          <a:blip r:embed="rId5">
            <a:extLst>
              <a:ext uri="{28A0092B-C50C-407E-A947-70E740481C1C}">
                <a14:useLocalDpi xmlns:a14="http://schemas.microsoft.com/office/drawing/2010/main" val="0"/>
              </a:ext>
            </a:extLst>
          </a:blip>
          <a:srcRect b="-459"/>
          <a:stretch/>
        </p:blipFill>
        <p:spPr>
          <a:xfrm>
            <a:off x="7993994" y="413468"/>
            <a:ext cx="3554234" cy="5092976"/>
          </a:xfrm>
          <a:prstGeom prst="rect">
            <a:avLst/>
          </a:prstGeom>
        </p:spPr>
      </p:pic>
    </p:spTree>
    <p:extLst>
      <p:ext uri="{BB962C8B-B14F-4D97-AF65-F5344CB8AC3E}">
        <p14:creationId xmlns:p14="http://schemas.microsoft.com/office/powerpoint/2010/main" val="409193222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0" y="0"/>
            <a:ext cx="122146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8060B8-738F-47BC-88D1-893AD5BD0142}"/>
              </a:ext>
            </a:extLst>
          </p:cNvPr>
          <p:cNvSpPr>
            <a:spLocks noGrp="1"/>
          </p:cNvSpPr>
          <p:nvPr>
            <p:ph type="ctrTitle"/>
          </p:nvPr>
        </p:nvSpPr>
        <p:spPr>
          <a:xfrm>
            <a:off x="-22621" y="491154"/>
            <a:ext cx="12207531" cy="785568"/>
          </a:xfrm>
        </p:spPr>
        <p:txBody>
          <a:bodyPr>
            <a:noAutofit/>
          </a:bodyPr>
          <a:lstStyle/>
          <a:p>
            <a:r>
              <a:rPr lang="en-GB" sz="7200" dirty="0"/>
              <a:t>Women in the Bible</a:t>
            </a:r>
          </a:p>
        </p:txBody>
      </p:sp>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1434802" y="4750543"/>
            <a:ext cx="11557589" cy="9482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800" dirty="0">
                <a:solidFill>
                  <a:srgbClr val="FFFF99"/>
                </a:solidFill>
              </a:rPr>
              <a:t>       Next Week:</a:t>
            </a:r>
          </a:p>
          <a:p>
            <a:r>
              <a:rPr lang="en-GB" sz="8800" dirty="0">
                <a:solidFill>
                  <a:srgbClr val="0000FF"/>
                </a:solidFill>
              </a:rPr>
              <a:t>        </a:t>
            </a:r>
            <a:r>
              <a:rPr lang="en-GB" sz="8800" dirty="0" err="1">
                <a:solidFill>
                  <a:srgbClr val="0000FF"/>
                </a:solidFill>
              </a:rPr>
              <a:t>Jehosheba</a:t>
            </a:r>
            <a:endParaRPr lang="en-GB" sz="8800" dirty="0">
              <a:solidFill>
                <a:srgbClr val="0000FF"/>
              </a:solidFill>
            </a:endParaRPr>
          </a:p>
        </p:txBody>
      </p:sp>
    </p:spTree>
    <p:extLst>
      <p:ext uri="{BB962C8B-B14F-4D97-AF65-F5344CB8AC3E}">
        <p14:creationId xmlns:p14="http://schemas.microsoft.com/office/powerpoint/2010/main" val="226967393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 of lighted tealight candles">
            <a:extLst>
              <a:ext uri="{FF2B5EF4-FFF2-40B4-BE49-F238E27FC236}">
                <a16:creationId xmlns:a16="http://schemas.microsoft.com/office/drawing/2014/main" id="{8C461354-C5EE-4FA0-AD3C-5750E2B5B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6095999" y="0"/>
            <a:ext cx="6096001" cy="1200329"/>
          </a:xfrm>
          <a:prstGeom prst="rect">
            <a:avLst/>
          </a:prstGeom>
          <a:noFill/>
        </p:spPr>
        <p:txBody>
          <a:bodyPr wrap="square" rtlCol="0">
            <a:spAutoFit/>
          </a:bodyPr>
          <a:lstStyle/>
          <a:p>
            <a:pPr algn="ctr"/>
            <a:r>
              <a:rPr lang="en-GB" sz="7200" dirty="0">
                <a:solidFill>
                  <a:srgbClr val="FFC000"/>
                </a:solidFill>
                <a:latin typeface="Century Gothic" panose="020B0502020202020204" pitchFamily="34" charset="0"/>
              </a:rPr>
              <a:t>Let us pray</a:t>
            </a:r>
          </a:p>
        </p:txBody>
      </p:sp>
      <p:pic>
        <p:nvPicPr>
          <p:cNvPr id="8" name="Picture 7">
            <a:extLst>
              <a:ext uri="{FF2B5EF4-FFF2-40B4-BE49-F238E27FC236}">
                <a16:creationId xmlns:a16="http://schemas.microsoft.com/office/drawing/2014/main" id="{A5033428-85BA-46A4-8011-635EED59BEC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620" y="5974374"/>
            <a:ext cx="12207532" cy="883626"/>
          </a:xfrm>
          <a:prstGeom prst="rect">
            <a:avLst/>
          </a:prstGeom>
        </p:spPr>
      </p:pic>
    </p:spTree>
    <p:extLst>
      <p:ext uri="{BB962C8B-B14F-4D97-AF65-F5344CB8AC3E}">
        <p14:creationId xmlns:p14="http://schemas.microsoft.com/office/powerpoint/2010/main" val="3786795489"/>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7" name="Picture 2" descr="Hands, Praying, Prayer, Faith, Hinduism, Religion">
            <a:extLst>
              <a:ext uri="{FF2B5EF4-FFF2-40B4-BE49-F238E27FC236}">
                <a16:creationId xmlns:a16="http://schemas.microsoft.com/office/drawing/2014/main" id="{EF932C97-4191-467F-BAAE-6D5A8060D7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549117" y="0"/>
            <a:ext cx="4642883" cy="6819965"/>
          </a:xfrm>
          <a:prstGeom prst="rect">
            <a:avLst/>
          </a:prstGeom>
          <a:noFill/>
          <a:ln w="25400">
            <a:solidFill>
              <a:srgbClr val="C00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343571" y="356820"/>
            <a:ext cx="6861974" cy="5293757"/>
          </a:xfrm>
          <a:prstGeom prst="rect">
            <a:avLst/>
          </a:prstGeom>
          <a:noFill/>
        </p:spPr>
        <p:txBody>
          <a:bodyPr wrap="square">
            <a:spAutoFit/>
          </a:bodyPr>
          <a:lstStyle/>
          <a:p>
            <a:pPr algn="ctr"/>
            <a:r>
              <a:rPr lang="en-GB" sz="4400" dirty="0">
                <a:solidFill>
                  <a:srgbClr val="C00000"/>
                </a:solidFill>
                <a:latin typeface="Century Gothic" panose="020B0502020202020204" pitchFamily="34" charset="0"/>
              </a:rPr>
              <a:t>Opening Prayer</a:t>
            </a:r>
          </a:p>
          <a:p>
            <a:pPr algn="ctr"/>
            <a:endParaRPr lang="en-GB" sz="1000" dirty="0">
              <a:solidFill>
                <a:srgbClr val="C00000"/>
              </a:solidFill>
              <a:latin typeface="Century Gothic" panose="020B0502020202020204" pitchFamily="34" charset="0"/>
            </a:endParaRPr>
          </a:p>
          <a:p>
            <a:pPr algn="ctr"/>
            <a:r>
              <a:rPr lang="en-GB" sz="2400" dirty="0"/>
              <a:t>Thank you Lord, that you love to do extraordinary things through ordinary people like us. </a:t>
            </a:r>
          </a:p>
          <a:p>
            <a:pPr algn="ctr"/>
            <a:endParaRPr lang="en-GB" sz="1000" dirty="0"/>
          </a:p>
          <a:p>
            <a:pPr algn="ctr"/>
            <a:r>
              <a:rPr lang="en-GB" sz="2400" dirty="0"/>
              <a:t>Release us from what we think are our limitations, that may have kept us from the great plans you have for each person here.</a:t>
            </a:r>
          </a:p>
          <a:p>
            <a:pPr algn="ctr"/>
            <a:r>
              <a:rPr lang="en-GB" sz="1000" dirty="0"/>
              <a:t> </a:t>
            </a:r>
          </a:p>
          <a:p>
            <a:pPr algn="ctr"/>
            <a:r>
              <a:rPr lang="en-GB" sz="2400" dirty="0"/>
              <a:t>Help us to know how much you love us and that you have a purpose for our lives. </a:t>
            </a:r>
          </a:p>
          <a:p>
            <a:pPr algn="ctr"/>
            <a:r>
              <a:rPr lang="en-GB" sz="2400" dirty="0"/>
              <a:t>May we ‘wake up and arise’ to be lights for  the glory of the Lord! </a:t>
            </a:r>
          </a:p>
          <a:p>
            <a:pPr algn="ctr"/>
            <a:r>
              <a:rPr lang="en-GB" sz="2400" dirty="0"/>
              <a:t>Amen.</a:t>
            </a:r>
            <a:endParaRPr lang="en-GB" sz="2400" dirty="0">
              <a:solidFill>
                <a:srgbClr val="7030A0"/>
              </a:solidFill>
              <a:latin typeface="Century Gothic" panose="020B0502020202020204" pitchFamily="34" charset="0"/>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6007396"/>
            <a:ext cx="12239626" cy="837808"/>
          </a:xfrm>
          <a:prstGeom prst="rect">
            <a:avLst/>
          </a:prstGeom>
        </p:spPr>
      </p:pic>
    </p:spTree>
    <p:extLst>
      <p:ext uri="{BB962C8B-B14F-4D97-AF65-F5344CB8AC3E}">
        <p14:creationId xmlns:p14="http://schemas.microsoft.com/office/powerpoint/2010/main" val="428647519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2050" name="Picture 2" descr="Maria, Holy Maria, Mother Of God, Faith, Christianity">
            <a:extLst>
              <a:ext uri="{FF2B5EF4-FFF2-40B4-BE49-F238E27FC236}">
                <a16:creationId xmlns:a16="http://schemas.microsoft.com/office/drawing/2014/main" id="{0520BB61-ACE7-49CC-B5F1-C86BDB9B8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056564" y="12798"/>
            <a:ext cx="5135435" cy="5918876"/>
          </a:xfrm>
          <a:prstGeom prst="rect">
            <a:avLst/>
          </a:prstGeom>
          <a:noFill/>
          <a:ln w="25400">
            <a:solidFill>
              <a:srgbClr val="C00000"/>
            </a:solidFill>
          </a:ln>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36A46D-77CE-488F-91DF-B4318AB22B3D}"/>
              </a:ext>
            </a:extLst>
          </p:cNvPr>
          <p:cNvSpPr txBox="1"/>
          <p:nvPr/>
        </p:nvSpPr>
        <p:spPr>
          <a:xfrm>
            <a:off x="177353" y="178552"/>
            <a:ext cx="6701858" cy="5663089"/>
          </a:xfrm>
          <a:prstGeom prst="rect">
            <a:avLst/>
          </a:prstGeom>
          <a:noFill/>
        </p:spPr>
        <p:txBody>
          <a:bodyPr wrap="square">
            <a:spAutoFit/>
          </a:bodyPr>
          <a:lstStyle/>
          <a:p>
            <a:pPr algn="ctr"/>
            <a:r>
              <a:rPr lang="en-GB" sz="4400" dirty="0">
                <a:solidFill>
                  <a:srgbClr val="C00000"/>
                </a:solidFill>
              </a:rPr>
              <a:t>Women in the Bible</a:t>
            </a:r>
          </a:p>
          <a:p>
            <a:pPr algn="ctr"/>
            <a:endParaRPr lang="en-GB" sz="800" b="0" i="0" dirty="0">
              <a:solidFill>
                <a:srgbClr val="333333"/>
              </a:solidFill>
              <a:effectLst/>
            </a:endParaRPr>
          </a:p>
          <a:p>
            <a:pPr algn="just"/>
            <a:r>
              <a:rPr lang="en-GB" sz="2000" b="0" i="0" dirty="0">
                <a:solidFill>
                  <a:srgbClr val="333333"/>
                </a:solidFill>
                <a:effectLst/>
              </a:rPr>
              <a:t>There are many notable female characters and heroes across scripture. A few, including Ruth, Esther, and Judith, emerge as especially prominent and even have whole books named after them; but there are others that have only a small appearance in the Bible, some as few as one verse. </a:t>
            </a:r>
          </a:p>
          <a:p>
            <a:pPr algn="just"/>
            <a:endParaRPr lang="en-GB" sz="1000" b="0" i="0" dirty="0">
              <a:solidFill>
                <a:srgbClr val="333333"/>
              </a:solidFill>
              <a:effectLst/>
            </a:endParaRPr>
          </a:p>
          <a:p>
            <a:pPr algn="just"/>
            <a:r>
              <a:rPr lang="en-GB" sz="2000" b="0" i="0" dirty="0">
                <a:solidFill>
                  <a:srgbClr val="333333"/>
                </a:solidFill>
                <a:effectLst/>
              </a:rPr>
              <a:t>Many of the women in the Bible were strong, capable women; they didn’t sit around waiting for someone else to get the job done. They feared God and lived faithfully. They did what they needed to do.</a:t>
            </a:r>
          </a:p>
          <a:p>
            <a:pPr algn="just"/>
            <a:endParaRPr lang="en-GB" sz="1000" b="0" i="0" dirty="0">
              <a:solidFill>
                <a:srgbClr val="333333"/>
              </a:solidFill>
              <a:effectLst/>
            </a:endParaRPr>
          </a:p>
          <a:p>
            <a:pPr algn="just"/>
            <a:r>
              <a:rPr lang="en-GB" sz="2000" b="0" i="0" dirty="0">
                <a:solidFill>
                  <a:srgbClr val="333333"/>
                </a:solidFill>
                <a:effectLst/>
              </a:rPr>
              <a:t>God empowers all women to be strong and follow his call, and he used the actions of these women in the Bible to inspire and teach us years later.</a:t>
            </a:r>
            <a:endParaRPr lang="en-GB" sz="2000" b="0" i="0" dirty="0">
              <a:solidFill>
                <a:srgbClr val="000000"/>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6007396"/>
            <a:ext cx="12277726" cy="837808"/>
          </a:xfrm>
          <a:prstGeom prst="rect">
            <a:avLst/>
          </a:prstGeom>
        </p:spPr>
      </p:pic>
    </p:spTree>
    <p:extLst>
      <p:ext uri="{BB962C8B-B14F-4D97-AF65-F5344CB8AC3E}">
        <p14:creationId xmlns:p14="http://schemas.microsoft.com/office/powerpoint/2010/main" val="77809968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0" y="12796"/>
            <a:ext cx="6959869" cy="7786747"/>
          </a:xfrm>
          <a:prstGeom prst="rect">
            <a:avLst/>
          </a:prstGeom>
          <a:noFill/>
        </p:spPr>
        <p:txBody>
          <a:bodyPr wrap="square">
            <a:spAutoFit/>
          </a:bodyPr>
          <a:lstStyle/>
          <a:p>
            <a:pPr algn="ctr"/>
            <a:r>
              <a:rPr lang="en-GB" sz="4800" dirty="0">
                <a:solidFill>
                  <a:srgbClr val="C00000"/>
                </a:solidFill>
              </a:rPr>
              <a:t>Bible Women Facts!</a:t>
            </a:r>
          </a:p>
          <a:p>
            <a:pPr algn="ctr"/>
            <a:endParaRPr lang="en-GB" sz="800" b="0" i="0" dirty="0">
              <a:solidFill>
                <a:srgbClr val="333333"/>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202124"/>
                </a:solidFill>
                <a:latin typeface="+mn-lt"/>
              </a:rPr>
              <a:t>Women or women's names represent less than 8 percent of the total names in the Bible!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There are 93 women who speak in the Bible, 49 of whom are named!</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i="0" dirty="0">
                <a:solidFill>
                  <a:srgbClr val="202124"/>
                </a:solidFill>
                <a:effectLst/>
                <a:latin typeface="+mn-lt"/>
              </a:rPr>
              <a:t>Abraham's wife </a:t>
            </a:r>
            <a:r>
              <a:rPr lang="en-GB" sz="2800" i="0" dirty="0">
                <a:solidFill>
                  <a:srgbClr val="0000FF"/>
                </a:solidFill>
                <a:effectLst/>
                <a:latin typeface="+mn-lt"/>
              </a:rPr>
              <a:t>Sarah</a:t>
            </a:r>
            <a:r>
              <a:rPr lang="en-GB" sz="2800" i="0" dirty="0">
                <a:solidFill>
                  <a:srgbClr val="202124"/>
                </a:solidFill>
                <a:effectLst/>
                <a:latin typeface="+mn-lt"/>
              </a:rPr>
              <a:t> holds the distinction of being the only woman in Scripture where her age at death is recorded. She died at the age of 127! (Genesis 23:1).</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007396"/>
            <a:ext cx="12192001" cy="837808"/>
          </a:xfrm>
          <a:prstGeom prst="rect">
            <a:avLst/>
          </a:prstGeom>
        </p:spPr>
      </p:pic>
      <p:pic>
        <p:nvPicPr>
          <p:cNvPr id="2" name="Picture 1">
            <a:extLst>
              <a:ext uri="{FF2B5EF4-FFF2-40B4-BE49-F238E27FC236}">
                <a16:creationId xmlns:a16="http://schemas.microsoft.com/office/drawing/2014/main" id="{AC959962-541D-430D-8B93-05ECAA1651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84" y="97152"/>
            <a:ext cx="4610100" cy="5686425"/>
          </a:xfrm>
          <a:prstGeom prst="rect">
            <a:avLst/>
          </a:prstGeom>
        </p:spPr>
      </p:pic>
    </p:spTree>
    <p:extLst>
      <p:ext uri="{BB962C8B-B14F-4D97-AF65-F5344CB8AC3E}">
        <p14:creationId xmlns:p14="http://schemas.microsoft.com/office/powerpoint/2010/main" val="413965266"/>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66082" y="39936"/>
            <a:ext cx="6943062" cy="6386364"/>
          </a:xfrm>
          <a:prstGeom prst="rect">
            <a:avLst/>
          </a:prstGeom>
          <a:noFill/>
        </p:spPr>
        <p:txBody>
          <a:bodyPr wrap="square">
            <a:spAutoFit/>
          </a:bodyPr>
          <a:lstStyle/>
          <a:p>
            <a:pPr algn="ctr"/>
            <a:r>
              <a:rPr lang="en-GB" sz="4800" dirty="0">
                <a:solidFill>
                  <a:srgbClr val="C00000"/>
                </a:solidFill>
              </a:rPr>
              <a:t>Bible Women Facts!</a:t>
            </a:r>
          </a:p>
          <a:p>
            <a:pPr algn="ctr"/>
            <a:endParaRPr lang="en-GB" sz="800" b="0" i="0" dirty="0">
              <a:solidFill>
                <a:srgbClr val="333333"/>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dirty="0">
                <a:solidFill>
                  <a:srgbClr val="0000FF"/>
                </a:solidFill>
                <a:latin typeface="+mn-lt"/>
              </a:rPr>
              <a:t>Deborah</a:t>
            </a:r>
            <a:r>
              <a:rPr lang="en-GB" sz="2800" dirty="0">
                <a:solidFill>
                  <a:srgbClr val="202124"/>
                </a:solidFill>
                <a:latin typeface="+mn-lt"/>
              </a:rPr>
              <a:t> was the only woman Judge over ancient Israel (Judges 4:4). She performed this important responsibility for forty years, from 1192 to 1152 B.C.</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800" b="0" i="0" u="none" strike="noStrike" dirty="0">
                <a:effectLst/>
              </a:rPr>
              <a:t>The book of </a:t>
            </a:r>
            <a:r>
              <a:rPr lang="en-GB" sz="2800" b="0" i="0" u="none" strike="noStrike" dirty="0">
                <a:solidFill>
                  <a:srgbClr val="0000FF"/>
                </a:solidFill>
                <a:effectLst/>
              </a:rPr>
              <a:t>Esther</a:t>
            </a:r>
            <a:r>
              <a:rPr lang="en-GB" sz="2800" b="0" i="0" dirty="0">
                <a:solidFill>
                  <a:srgbClr val="000000"/>
                </a:solidFill>
                <a:effectLst/>
              </a:rPr>
              <a:t>, written by her and Mordecai, is one of only two Biblical books that do not directly reference God (the other is the Song of Solomon). Esther's book and the one named after </a:t>
            </a:r>
            <a:r>
              <a:rPr lang="en-GB" sz="2800" b="0" i="0" dirty="0">
                <a:solidFill>
                  <a:srgbClr val="0000FF"/>
                </a:solidFill>
                <a:effectLst/>
              </a:rPr>
              <a:t>Ruth </a:t>
            </a:r>
            <a:r>
              <a:rPr lang="en-GB" sz="2800" b="0" i="0" dirty="0">
                <a:solidFill>
                  <a:srgbClr val="000000"/>
                </a:solidFill>
                <a:effectLst/>
              </a:rPr>
              <a:t>are the only two Biblical writings penned by women.</a:t>
            </a:r>
            <a:endParaRPr lang="en-GB" sz="2800" dirty="0">
              <a:solidFill>
                <a:srgbClr val="202124"/>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sz="2800" i="0" dirty="0">
              <a:solidFill>
                <a:srgbClr val="202124"/>
              </a:solidFill>
              <a:effectLst/>
              <a:latin typeface="+mn-l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007396"/>
            <a:ext cx="12192001" cy="837808"/>
          </a:xfrm>
          <a:prstGeom prst="rect">
            <a:avLst/>
          </a:prstGeom>
        </p:spPr>
      </p:pic>
      <p:pic>
        <p:nvPicPr>
          <p:cNvPr id="2" name="Picture 1">
            <a:extLst>
              <a:ext uri="{FF2B5EF4-FFF2-40B4-BE49-F238E27FC236}">
                <a16:creationId xmlns:a16="http://schemas.microsoft.com/office/drawing/2014/main" id="{E44A928C-36D1-4AAE-9EE8-9EEFBBFDD15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919409" y="544477"/>
            <a:ext cx="3362325" cy="4823564"/>
          </a:xfrm>
          <a:prstGeom prst="rect">
            <a:avLst/>
          </a:prstGeom>
        </p:spPr>
      </p:pic>
      <p:sp>
        <p:nvSpPr>
          <p:cNvPr id="4" name="TextBox 3">
            <a:extLst>
              <a:ext uri="{FF2B5EF4-FFF2-40B4-BE49-F238E27FC236}">
                <a16:creationId xmlns:a16="http://schemas.microsoft.com/office/drawing/2014/main" id="{C8DA2466-8579-4233-A2DA-C42A9E39F2FB}"/>
              </a:ext>
            </a:extLst>
          </p:cNvPr>
          <p:cNvSpPr txBox="1"/>
          <p:nvPr/>
        </p:nvSpPr>
        <p:spPr>
          <a:xfrm>
            <a:off x="7857497" y="5368041"/>
            <a:ext cx="3658228" cy="369332"/>
          </a:xfrm>
          <a:prstGeom prst="rect">
            <a:avLst/>
          </a:prstGeom>
          <a:noFill/>
        </p:spPr>
        <p:txBody>
          <a:bodyPr wrap="square" rtlCol="0">
            <a:spAutoFit/>
          </a:bodyPr>
          <a:lstStyle/>
          <a:p>
            <a:r>
              <a:rPr lang="en-GB" dirty="0"/>
              <a:t>UK - Judge Constance Briscoe</a:t>
            </a:r>
          </a:p>
        </p:txBody>
      </p:sp>
    </p:spTree>
    <p:extLst>
      <p:ext uri="{BB962C8B-B14F-4D97-AF65-F5344CB8AC3E}">
        <p14:creationId xmlns:p14="http://schemas.microsoft.com/office/powerpoint/2010/main" val="304906152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65314" y="-71180"/>
            <a:ext cx="8173617" cy="6309420"/>
          </a:xfrm>
          <a:prstGeom prst="rect">
            <a:avLst/>
          </a:prstGeom>
          <a:noFill/>
        </p:spPr>
        <p:txBody>
          <a:bodyPr wrap="square">
            <a:spAutoFit/>
          </a:bodyPr>
          <a:lstStyle/>
          <a:p>
            <a:pPr algn="ctr"/>
            <a:r>
              <a:rPr lang="en-GB" sz="3200" dirty="0">
                <a:solidFill>
                  <a:srgbClr val="C00000"/>
                </a:solidFill>
              </a:rPr>
              <a:t>The Most Mentioned Women In The Bible</a:t>
            </a:r>
          </a:p>
          <a:p>
            <a:pPr algn="ctr"/>
            <a:r>
              <a:rPr lang="en-GB" sz="3200" dirty="0">
                <a:solidFill>
                  <a:srgbClr val="0000FF"/>
                </a:solidFill>
              </a:rPr>
              <a:t>Old Testament</a:t>
            </a:r>
          </a:p>
          <a:p>
            <a:pPr algn="ctr"/>
            <a:endParaRPr lang="en-GB" sz="1200" b="0" i="0" dirty="0">
              <a:solidFill>
                <a:srgbClr val="333333"/>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000" dirty="0">
                <a:solidFill>
                  <a:srgbClr val="202124"/>
                </a:solidFill>
                <a:latin typeface="+mn-lt"/>
              </a:rPr>
              <a:t>1. Sarah (41), Sarai (17), Sara (2) = (</a:t>
            </a:r>
            <a:r>
              <a:rPr lang="en-GB" sz="2000" dirty="0">
                <a:solidFill>
                  <a:srgbClr val="0000FF"/>
                </a:solidFill>
                <a:latin typeface="+mn-lt"/>
              </a:rPr>
              <a:t>60 times in total</a:t>
            </a:r>
            <a:r>
              <a:rPr lang="en-GB" sz="20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r>
              <a:rPr lang="en-GB" sz="2000" dirty="0">
                <a:solidFill>
                  <a:srgbClr val="202124"/>
                </a:solidFill>
                <a:latin typeface="+mn-lt"/>
              </a:rPr>
              <a:t>Abraham’s wife Sarah, the name she was most commonly called in the Scriptures, is the most mentioned woman in the Bible. Before God changed her name to Sarah, she went by the name of Sarai. Her names are found a total of 60 times in the Bible.</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000" dirty="0">
                <a:solidFill>
                  <a:srgbClr val="C00000"/>
                </a:solidFill>
                <a:latin typeface="+mn-lt"/>
              </a:rPr>
              <a:t>The Rest Of The Top 5 Women</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000" dirty="0">
                <a:solidFill>
                  <a:srgbClr val="202124"/>
                </a:solidFill>
                <a:latin typeface="+mn-lt"/>
              </a:rPr>
              <a:t>2. Esther (</a:t>
            </a:r>
            <a:r>
              <a:rPr lang="en-GB" sz="2000" dirty="0">
                <a:solidFill>
                  <a:srgbClr val="0000FF"/>
                </a:solidFill>
                <a:latin typeface="+mn-lt"/>
              </a:rPr>
              <a:t>56 times in total</a:t>
            </a:r>
            <a:r>
              <a:rPr lang="en-GB" sz="20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000" dirty="0">
                <a:solidFill>
                  <a:srgbClr val="202124"/>
                </a:solidFill>
                <a:latin typeface="+mn-lt"/>
              </a:rPr>
              <a:t>3. Rachel (</a:t>
            </a:r>
            <a:r>
              <a:rPr lang="en-GB" sz="2000" dirty="0">
                <a:solidFill>
                  <a:srgbClr val="0000FF"/>
                </a:solidFill>
                <a:latin typeface="+mn-lt"/>
              </a:rPr>
              <a:t>47 times in total</a:t>
            </a:r>
            <a:r>
              <a:rPr lang="en-GB" sz="20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000" dirty="0">
                <a:solidFill>
                  <a:srgbClr val="202124"/>
                </a:solidFill>
                <a:latin typeface="+mn-lt"/>
              </a:rPr>
              <a:t>4. Leah (</a:t>
            </a:r>
            <a:r>
              <a:rPr lang="en-GB" sz="2000" dirty="0">
                <a:solidFill>
                  <a:srgbClr val="0000FF"/>
                </a:solidFill>
              </a:rPr>
              <a:t>34</a:t>
            </a:r>
            <a:r>
              <a:rPr lang="en-GB" sz="2000" dirty="0">
                <a:solidFill>
                  <a:srgbClr val="0000FF"/>
                </a:solidFill>
                <a:latin typeface="+mn-lt"/>
              </a:rPr>
              <a:t> times in total</a:t>
            </a:r>
            <a:r>
              <a:rPr lang="en-GB" sz="20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dirty="0">
              <a:solidFill>
                <a:srgbClr val="202124"/>
              </a:solidFill>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000" dirty="0">
                <a:solidFill>
                  <a:srgbClr val="202124"/>
                </a:solidFill>
                <a:latin typeface="+mn-lt"/>
              </a:rPr>
              <a:t>5. Rebekah (</a:t>
            </a:r>
            <a:r>
              <a:rPr lang="en-GB" sz="2000" dirty="0">
                <a:solidFill>
                  <a:srgbClr val="0000FF"/>
                </a:solidFill>
                <a:latin typeface="+mn-lt"/>
              </a:rPr>
              <a:t>30 times in total</a:t>
            </a:r>
            <a:r>
              <a:rPr lang="en-GB" sz="2000" dirty="0">
                <a:solidFill>
                  <a:srgbClr val="202124"/>
                </a:solidFill>
                <a:latin typeface="+mn-lt"/>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400" i="0" dirty="0">
              <a:solidFill>
                <a:srgbClr val="202124"/>
              </a:solidFill>
              <a:effectLst/>
            </a:endParaRP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007396"/>
            <a:ext cx="12192001" cy="837808"/>
          </a:xfrm>
          <a:prstGeom prst="rect">
            <a:avLst/>
          </a:prstGeom>
        </p:spPr>
      </p:pic>
      <p:pic>
        <p:nvPicPr>
          <p:cNvPr id="1026" name="Picture 2" descr="text">
            <a:extLst>
              <a:ext uri="{FF2B5EF4-FFF2-40B4-BE49-F238E27FC236}">
                <a16:creationId xmlns:a16="http://schemas.microsoft.com/office/drawing/2014/main" id="{CEF13D1D-A414-41E9-AA26-90C596E6F5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386176" y="-29192"/>
            <a:ext cx="3805824" cy="603658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96540"/>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36A46D-77CE-488F-91DF-B4318AB22B3D}"/>
              </a:ext>
            </a:extLst>
          </p:cNvPr>
          <p:cNvSpPr txBox="1"/>
          <p:nvPr/>
        </p:nvSpPr>
        <p:spPr>
          <a:xfrm>
            <a:off x="114300" y="225434"/>
            <a:ext cx="8164286" cy="5447645"/>
          </a:xfrm>
          <a:prstGeom prst="rect">
            <a:avLst/>
          </a:prstGeom>
          <a:noFill/>
        </p:spPr>
        <p:txBody>
          <a:bodyPr wrap="square">
            <a:spAutoFit/>
          </a:bodyPr>
          <a:lstStyle/>
          <a:p>
            <a:pPr algn="ctr"/>
            <a:r>
              <a:rPr lang="en-GB" sz="3200" dirty="0">
                <a:solidFill>
                  <a:srgbClr val="C00000"/>
                </a:solidFill>
              </a:rPr>
              <a:t>The Most Mentioned Women In The Bible</a:t>
            </a:r>
          </a:p>
          <a:p>
            <a:pPr marL="0" marR="0" lvl="0" indent="0" algn="ctr" defTabSz="914400" rtl="0" eaLnBrk="0" fontAlgn="base" latinLnBrk="0" hangingPunct="0">
              <a:lnSpc>
                <a:spcPct val="100000"/>
              </a:lnSpc>
              <a:spcBef>
                <a:spcPct val="0"/>
              </a:spcBef>
              <a:spcAft>
                <a:spcPct val="0"/>
              </a:spcAft>
              <a:buClrTx/>
              <a:buSzTx/>
              <a:buFontTx/>
              <a:buNone/>
              <a:tabLst/>
            </a:pPr>
            <a:r>
              <a:rPr lang="en-GB" sz="3200" i="0" dirty="0">
                <a:solidFill>
                  <a:srgbClr val="0000FF"/>
                </a:solidFill>
                <a:effectLst/>
                <a:latin typeface="+mn-lt"/>
              </a:rPr>
              <a:t>New Testament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2000" i="0" dirty="0">
              <a:solidFill>
                <a:srgbClr val="0000FF"/>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dirty="0">
                <a:solidFill>
                  <a:srgbClr val="0000FF"/>
                </a:solidFill>
              </a:rPr>
              <a:t>Mary</a:t>
            </a:r>
            <a:r>
              <a:rPr lang="en-GB" sz="2400" dirty="0">
                <a:solidFill>
                  <a:srgbClr val="202124"/>
                </a:solidFill>
              </a:rPr>
              <a:t>, t</a:t>
            </a:r>
            <a:r>
              <a:rPr lang="en-GB" sz="2400" i="0" dirty="0">
                <a:solidFill>
                  <a:srgbClr val="202124"/>
                </a:solidFill>
                <a:effectLst/>
                <a:latin typeface="+mn-lt"/>
              </a:rPr>
              <a:t>he mother of Jesus is the most mentioned woman in the New Testament. </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202124"/>
                </a:solidFill>
                <a:effectLst/>
                <a:latin typeface="+mn-lt"/>
              </a:rPr>
              <a:t>In addition to Mary’s name appearing 19 times in the New Testament, she is also referred to a number of other times in the Bible as the mother of Jesus.</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0000FF"/>
                </a:solidFill>
                <a:effectLst/>
                <a:latin typeface="+mn-lt"/>
              </a:rPr>
              <a:t>Mary Magdalene </a:t>
            </a:r>
            <a:r>
              <a:rPr lang="en-GB" sz="2400" i="0" dirty="0">
                <a:solidFill>
                  <a:srgbClr val="202124"/>
                </a:solidFill>
                <a:effectLst/>
                <a:latin typeface="+mn-lt"/>
              </a:rPr>
              <a:t>is mentioned 12 times by name in the New Testament</a:t>
            </a:r>
            <a:r>
              <a:rPr lang="en-GB" sz="2400" dirty="0">
                <a:solidFill>
                  <a:srgbClr val="202124"/>
                </a:solidFill>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GB" sz="1600" i="0" dirty="0">
              <a:solidFill>
                <a:srgbClr val="202124"/>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sz="2400" i="0" dirty="0">
                <a:solidFill>
                  <a:srgbClr val="202124"/>
                </a:solidFill>
                <a:effectLst/>
                <a:latin typeface="+mn-lt"/>
              </a:rPr>
              <a:t>In June 2016 she was acknowledged by the Pope as Apostle to the Apostles</a:t>
            </a:r>
          </a:p>
        </p:txBody>
      </p:sp>
      <p:pic>
        <p:nvPicPr>
          <p:cNvPr id="3" name="Picture 2">
            <a:extLst>
              <a:ext uri="{FF2B5EF4-FFF2-40B4-BE49-F238E27FC236}">
                <a16:creationId xmlns:a16="http://schemas.microsoft.com/office/drawing/2014/main" id="{A9D571B5-FECB-4B5B-ACAE-7572E820D3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6007396"/>
            <a:ext cx="12192001" cy="837808"/>
          </a:xfrm>
          <a:prstGeom prst="rect">
            <a:avLst/>
          </a:prstGeom>
        </p:spPr>
      </p:pic>
      <p:pic>
        <p:nvPicPr>
          <p:cNvPr id="2" name="Picture 1">
            <a:extLst>
              <a:ext uri="{FF2B5EF4-FFF2-40B4-BE49-F238E27FC236}">
                <a16:creationId xmlns:a16="http://schemas.microsoft.com/office/drawing/2014/main" id="{D9DBEFCB-723B-4A51-B118-50824660C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6774" y="466725"/>
            <a:ext cx="3336925" cy="5105400"/>
          </a:xfrm>
          <a:prstGeom prst="rect">
            <a:avLst/>
          </a:prstGeom>
        </p:spPr>
      </p:pic>
    </p:spTree>
    <p:extLst>
      <p:ext uri="{BB962C8B-B14F-4D97-AF65-F5344CB8AC3E}">
        <p14:creationId xmlns:p14="http://schemas.microsoft.com/office/powerpoint/2010/main" val="140395738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 Bible, Page, Prayer, Study, Sheets, Education">
            <a:extLst>
              <a:ext uri="{FF2B5EF4-FFF2-40B4-BE49-F238E27FC236}">
                <a16:creationId xmlns:a16="http://schemas.microsoft.com/office/drawing/2014/main" id="{CED1723F-EF45-4446-B89A-813F07E6E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 y="0"/>
            <a:ext cx="122146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EADB1BC-DF8B-4BA6-9B7F-F51D9FEC46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620" y="5974374"/>
            <a:ext cx="12207532" cy="883626"/>
          </a:xfrm>
          <a:prstGeom prst="rect">
            <a:avLst/>
          </a:prstGeom>
        </p:spPr>
      </p:pic>
      <p:sp>
        <p:nvSpPr>
          <p:cNvPr id="12" name="Title 1">
            <a:extLst>
              <a:ext uri="{FF2B5EF4-FFF2-40B4-BE49-F238E27FC236}">
                <a16:creationId xmlns:a16="http://schemas.microsoft.com/office/drawing/2014/main" id="{936A9E37-878D-4FA5-9FEB-338843BE28FA}"/>
              </a:ext>
            </a:extLst>
          </p:cNvPr>
          <p:cNvSpPr txBox="1">
            <a:spLocks/>
          </p:cNvSpPr>
          <p:nvPr/>
        </p:nvSpPr>
        <p:spPr>
          <a:xfrm>
            <a:off x="-1666149" y="3879988"/>
            <a:ext cx="11557589" cy="20225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3800" dirty="0">
                <a:solidFill>
                  <a:srgbClr val="0000FF"/>
                </a:solidFill>
              </a:rPr>
              <a:t>Deborah</a:t>
            </a:r>
          </a:p>
        </p:txBody>
      </p:sp>
    </p:spTree>
    <p:extLst>
      <p:ext uri="{BB962C8B-B14F-4D97-AF65-F5344CB8AC3E}">
        <p14:creationId xmlns:p14="http://schemas.microsoft.com/office/powerpoint/2010/main" val="71267015"/>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1594</Words>
  <Application>Microsoft Office PowerPoint</Application>
  <PresentationFormat>Widescreen</PresentationFormat>
  <Paragraphs>138</Paragraphs>
  <Slides>19</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Century Gothic</vt:lpstr>
      <vt:lpstr>Office Theme</vt:lpstr>
      <vt:lpstr>Women in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Women in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the Bible</dc:title>
  <dc:creator>Tony Gorton</dc:creator>
  <cp:lastModifiedBy>Claire O'Neill</cp:lastModifiedBy>
  <cp:revision>54</cp:revision>
  <dcterms:created xsi:type="dcterms:W3CDTF">2021-03-29T08:00:15Z</dcterms:created>
  <dcterms:modified xsi:type="dcterms:W3CDTF">2021-04-27T08:13:22Z</dcterms:modified>
</cp:coreProperties>
</file>