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3" r:id="rId3"/>
    <p:sldId id="1061" r:id="rId4"/>
    <p:sldId id="1076" r:id="rId5"/>
    <p:sldId id="1078" r:id="rId6"/>
    <p:sldId id="1084" r:id="rId7"/>
    <p:sldId id="1079" r:id="rId8"/>
    <p:sldId id="1083" r:id="rId9"/>
    <p:sldId id="1085" r:id="rId10"/>
    <p:sldId id="1080" r:id="rId11"/>
    <p:sldId id="1090" r:id="rId12"/>
    <p:sldId id="1088" r:id="rId13"/>
    <p:sldId id="1089" r:id="rId14"/>
    <p:sldId id="1092" r:id="rId15"/>
    <p:sldId id="1082" r:id="rId16"/>
    <p:sldId id="1093" r:id="rId17"/>
    <p:sldId id="10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5" d="100"/>
          <a:sy n="45" d="100"/>
        </p:scale>
        <p:origin x="29"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D76E2-047A-4059-8A93-8E4C37AF9D7B}" type="datetimeFigureOut">
              <a:rPr lang="en-GB" smtClean="0"/>
              <a:t>10/05/2021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4C514-591F-4832-BDC2-2E9EDDAF3BF7}" type="slidenum">
              <a:rPr lang="en-GB" smtClean="0"/>
              <a:t>‹#›</a:t>
            </a:fld>
            <a:endParaRPr lang="en-GB"/>
          </a:p>
        </p:txBody>
      </p:sp>
    </p:spTree>
    <p:extLst>
      <p:ext uri="{BB962C8B-B14F-4D97-AF65-F5344CB8AC3E}">
        <p14:creationId xmlns:p14="http://schemas.microsoft.com/office/powerpoint/2010/main" val="317150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3</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67117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13</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79805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15</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805336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16</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4560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4</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41069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5</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59170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6</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87962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7</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26262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8</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05674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10</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957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11</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85938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12</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83933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3CC7-8F75-4A92-9F2F-0C28D3107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60DF36-5154-4606-AB62-2A3252043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D6EB13-B152-486F-9184-A48B558E61C0}"/>
              </a:ext>
            </a:extLst>
          </p:cNvPr>
          <p:cNvSpPr>
            <a:spLocks noGrp="1"/>
          </p:cNvSpPr>
          <p:nvPr>
            <p:ph type="dt" sz="half" idx="10"/>
          </p:nvPr>
        </p:nvSpPr>
        <p:spPr/>
        <p:txBody>
          <a:bodyPr/>
          <a:lstStyle/>
          <a:p>
            <a:fld id="{D3AEB479-B318-4FE1-83D8-2EE4E91C9BDD}" type="datetimeFigureOut">
              <a:rPr lang="en-GB" smtClean="0"/>
              <a:t>10/05/2021</a:t>
            </a:fld>
            <a:endParaRPr lang="en-GB"/>
          </a:p>
        </p:txBody>
      </p:sp>
      <p:sp>
        <p:nvSpPr>
          <p:cNvPr id="5" name="Footer Placeholder 4">
            <a:extLst>
              <a:ext uri="{FF2B5EF4-FFF2-40B4-BE49-F238E27FC236}">
                <a16:creationId xmlns:a16="http://schemas.microsoft.com/office/drawing/2014/main" id="{05D8F3E7-A83F-45AD-94C4-E54A9582A6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BA07D-9771-4AAE-B748-3AE8DE4CE318}"/>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83362370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E8BA7-418C-4407-A606-4945EDBE32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775C1A-02ED-4BF6-8E6E-C7CB18728B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004E10-02EE-40F6-A913-CF4AA79796DE}"/>
              </a:ext>
            </a:extLst>
          </p:cNvPr>
          <p:cNvSpPr>
            <a:spLocks noGrp="1"/>
          </p:cNvSpPr>
          <p:nvPr>
            <p:ph type="dt" sz="half" idx="10"/>
          </p:nvPr>
        </p:nvSpPr>
        <p:spPr/>
        <p:txBody>
          <a:bodyPr/>
          <a:lstStyle/>
          <a:p>
            <a:fld id="{D3AEB479-B318-4FE1-83D8-2EE4E91C9BDD}" type="datetimeFigureOut">
              <a:rPr lang="en-GB" smtClean="0"/>
              <a:t>10/05/2021</a:t>
            </a:fld>
            <a:endParaRPr lang="en-GB"/>
          </a:p>
        </p:txBody>
      </p:sp>
      <p:sp>
        <p:nvSpPr>
          <p:cNvPr id="5" name="Footer Placeholder 4">
            <a:extLst>
              <a:ext uri="{FF2B5EF4-FFF2-40B4-BE49-F238E27FC236}">
                <a16:creationId xmlns:a16="http://schemas.microsoft.com/office/drawing/2014/main" id="{16A43433-E131-40E2-9AEB-7E1A143B3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A15C96-E5F1-43C9-9CF0-008CAF2D9C2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56943092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593307-404E-4945-B6D9-EDC071A164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C449A9-8F7E-44CD-883C-DB8CE983D9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24ECC5-3230-4975-942A-BFC3429AAC69}"/>
              </a:ext>
            </a:extLst>
          </p:cNvPr>
          <p:cNvSpPr>
            <a:spLocks noGrp="1"/>
          </p:cNvSpPr>
          <p:nvPr>
            <p:ph type="dt" sz="half" idx="10"/>
          </p:nvPr>
        </p:nvSpPr>
        <p:spPr/>
        <p:txBody>
          <a:bodyPr/>
          <a:lstStyle/>
          <a:p>
            <a:fld id="{D3AEB479-B318-4FE1-83D8-2EE4E91C9BDD}" type="datetimeFigureOut">
              <a:rPr lang="en-GB" smtClean="0"/>
              <a:t>10/05/2021</a:t>
            </a:fld>
            <a:endParaRPr lang="en-GB"/>
          </a:p>
        </p:txBody>
      </p:sp>
      <p:sp>
        <p:nvSpPr>
          <p:cNvPr id="5" name="Footer Placeholder 4">
            <a:extLst>
              <a:ext uri="{FF2B5EF4-FFF2-40B4-BE49-F238E27FC236}">
                <a16:creationId xmlns:a16="http://schemas.microsoft.com/office/drawing/2014/main" id="{DE9719F6-6AF5-413E-B32B-91FBFC2929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A6D67-1EE0-4DCD-9D81-F5112A5BD84A}"/>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13246444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D0BC-0E32-4D4C-AD06-5F5694415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4F6D6-467F-4C2D-9865-209FC32E9C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FC6C7F-555B-40A8-91C3-0C945D232AB9}"/>
              </a:ext>
            </a:extLst>
          </p:cNvPr>
          <p:cNvSpPr>
            <a:spLocks noGrp="1"/>
          </p:cNvSpPr>
          <p:nvPr>
            <p:ph type="dt" sz="half" idx="10"/>
          </p:nvPr>
        </p:nvSpPr>
        <p:spPr/>
        <p:txBody>
          <a:bodyPr/>
          <a:lstStyle/>
          <a:p>
            <a:fld id="{D3AEB479-B318-4FE1-83D8-2EE4E91C9BDD}" type="datetimeFigureOut">
              <a:rPr lang="en-GB" smtClean="0"/>
              <a:t>10/05/2021</a:t>
            </a:fld>
            <a:endParaRPr lang="en-GB"/>
          </a:p>
        </p:txBody>
      </p:sp>
      <p:sp>
        <p:nvSpPr>
          <p:cNvPr id="5" name="Footer Placeholder 4">
            <a:extLst>
              <a:ext uri="{FF2B5EF4-FFF2-40B4-BE49-F238E27FC236}">
                <a16:creationId xmlns:a16="http://schemas.microsoft.com/office/drawing/2014/main" id="{B7F2C0E0-1BC3-4721-8328-600098B6B2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205EF8-A765-41D3-8C68-83342E14F862}"/>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19420093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A814-AC27-471E-84FE-A34081718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C53D61-45DA-4078-83D3-547FBBB92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EDE2BA-67A6-4A60-AB35-8080304E2F08}"/>
              </a:ext>
            </a:extLst>
          </p:cNvPr>
          <p:cNvSpPr>
            <a:spLocks noGrp="1"/>
          </p:cNvSpPr>
          <p:nvPr>
            <p:ph type="dt" sz="half" idx="10"/>
          </p:nvPr>
        </p:nvSpPr>
        <p:spPr/>
        <p:txBody>
          <a:bodyPr/>
          <a:lstStyle/>
          <a:p>
            <a:fld id="{D3AEB479-B318-4FE1-83D8-2EE4E91C9BDD}" type="datetimeFigureOut">
              <a:rPr lang="en-GB" smtClean="0"/>
              <a:t>10/05/2021</a:t>
            </a:fld>
            <a:endParaRPr lang="en-GB"/>
          </a:p>
        </p:txBody>
      </p:sp>
      <p:sp>
        <p:nvSpPr>
          <p:cNvPr id="5" name="Footer Placeholder 4">
            <a:extLst>
              <a:ext uri="{FF2B5EF4-FFF2-40B4-BE49-F238E27FC236}">
                <a16:creationId xmlns:a16="http://schemas.microsoft.com/office/drawing/2014/main" id="{8D482D3C-E32D-4157-A4C4-5CF9416BE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AFB388-B2D1-433A-B191-4EB649930083}"/>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5760929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5D81-76F0-4F4C-B9B7-5AF11C45D4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344604-2970-42DB-A05B-EEF0FC242A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7A882C-F393-4390-9D82-A0AA788630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60C3F3-79D0-49EB-9FDF-1624C6F61E6C}"/>
              </a:ext>
            </a:extLst>
          </p:cNvPr>
          <p:cNvSpPr>
            <a:spLocks noGrp="1"/>
          </p:cNvSpPr>
          <p:nvPr>
            <p:ph type="dt" sz="half" idx="10"/>
          </p:nvPr>
        </p:nvSpPr>
        <p:spPr/>
        <p:txBody>
          <a:bodyPr/>
          <a:lstStyle/>
          <a:p>
            <a:fld id="{D3AEB479-B318-4FE1-83D8-2EE4E91C9BDD}" type="datetimeFigureOut">
              <a:rPr lang="en-GB" smtClean="0"/>
              <a:t>10/05/2021</a:t>
            </a:fld>
            <a:endParaRPr lang="en-GB"/>
          </a:p>
        </p:txBody>
      </p:sp>
      <p:sp>
        <p:nvSpPr>
          <p:cNvPr id="6" name="Footer Placeholder 5">
            <a:extLst>
              <a:ext uri="{FF2B5EF4-FFF2-40B4-BE49-F238E27FC236}">
                <a16:creationId xmlns:a16="http://schemas.microsoft.com/office/drawing/2014/main" id="{736C3A53-D6B1-4C47-9805-DDBDDFC886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FAC17B-1583-40AA-BD64-8FE7B2175B03}"/>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779421631"/>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6B5D-23C9-4ED6-9E50-963CB362B6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5BE06-4AE1-40BA-88AB-90D07D065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372C6-7A38-4069-A360-B2A76DFAB8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C72758-2B1D-4D96-917E-51AEBD6925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5FE629-7D12-40C6-86C8-47BF00B227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22F25C-9628-4F6E-A479-189B95950003}"/>
              </a:ext>
            </a:extLst>
          </p:cNvPr>
          <p:cNvSpPr>
            <a:spLocks noGrp="1"/>
          </p:cNvSpPr>
          <p:nvPr>
            <p:ph type="dt" sz="half" idx="10"/>
          </p:nvPr>
        </p:nvSpPr>
        <p:spPr/>
        <p:txBody>
          <a:bodyPr/>
          <a:lstStyle/>
          <a:p>
            <a:fld id="{D3AEB479-B318-4FE1-83D8-2EE4E91C9BDD}" type="datetimeFigureOut">
              <a:rPr lang="en-GB" smtClean="0"/>
              <a:t>10/05/2021</a:t>
            </a:fld>
            <a:endParaRPr lang="en-GB"/>
          </a:p>
        </p:txBody>
      </p:sp>
      <p:sp>
        <p:nvSpPr>
          <p:cNvPr id="8" name="Footer Placeholder 7">
            <a:extLst>
              <a:ext uri="{FF2B5EF4-FFF2-40B4-BE49-F238E27FC236}">
                <a16:creationId xmlns:a16="http://schemas.microsoft.com/office/drawing/2014/main" id="{899C8E8D-3DA4-42C1-B162-9B0AB12E58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65FF98-E5D7-4D8D-8CD0-C3A5A9AFE63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187063470"/>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12F6-935C-4D18-878D-A6746D005B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F79785-86CD-471D-B010-D3C65D979242}"/>
              </a:ext>
            </a:extLst>
          </p:cNvPr>
          <p:cNvSpPr>
            <a:spLocks noGrp="1"/>
          </p:cNvSpPr>
          <p:nvPr>
            <p:ph type="dt" sz="half" idx="10"/>
          </p:nvPr>
        </p:nvSpPr>
        <p:spPr/>
        <p:txBody>
          <a:bodyPr/>
          <a:lstStyle/>
          <a:p>
            <a:fld id="{D3AEB479-B318-4FE1-83D8-2EE4E91C9BDD}" type="datetimeFigureOut">
              <a:rPr lang="en-GB" smtClean="0"/>
              <a:t>10/05/2021</a:t>
            </a:fld>
            <a:endParaRPr lang="en-GB"/>
          </a:p>
        </p:txBody>
      </p:sp>
      <p:sp>
        <p:nvSpPr>
          <p:cNvPr id="4" name="Footer Placeholder 3">
            <a:extLst>
              <a:ext uri="{FF2B5EF4-FFF2-40B4-BE49-F238E27FC236}">
                <a16:creationId xmlns:a16="http://schemas.microsoft.com/office/drawing/2014/main" id="{9CC1AC2C-AF0B-4B51-8993-1D7E852E5D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3A669D-A117-4F47-9E94-6EF6D58D0A5B}"/>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692278200"/>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AF652-FD05-4632-9B88-D3403CBDAE9F}"/>
              </a:ext>
            </a:extLst>
          </p:cNvPr>
          <p:cNvSpPr>
            <a:spLocks noGrp="1"/>
          </p:cNvSpPr>
          <p:nvPr>
            <p:ph type="dt" sz="half" idx="10"/>
          </p:nvPr>
        </p:nvSpPr>
        <p:spPr/>
        <p:txBody>
          <a:bodyPr/>
          <a:lstStyle/>
          <a:p>
            <a:fld id="{D3AEB479-B318-4FE1-83D8-2EE4E91C9BDD}" type="datetimeFigureOut">
              <a:rPr lang="en-GB" smtClean="0"/>
              <a:t>10/05/2021</a:t>
            </a:fld>
            <a:endParaRPr lang="en-GB"/>
          </a:p>
        </p:txBody>
      </p:sp>
      <p:sp>
        <p:nvSpPr>
          <p:cNvPr id="3" name="Footer Placeholder 2">
            <a:extLst>
              <a:ext uri="{FF2B5EF4-FFF2-40B4-BE49-F238E27FC236}">
                <a16:creationId xmlns:a16="http://schemas.microsoft.com/office/drawing/2014/main" id="{03BCFC23-DDD4-4A48-BA95-C24F0AF5A0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1749E6-FC7E-439F-BAB9-73E159416FBD}"/>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61398430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509D-82A5-4119-9602-E76962F744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1D1FBE-F166-4DE2-9BF0-3BACD1A16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FFEE4D-F26E-404D-90BB-E1ED32260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8B0BD-3F4B-4D05-83A0-DFB23FF2D454}"/>
              </a:ext>
            </a:extLst>
          </p:cNvPr>
          <p:cNvSpPr>
            <a:spLocks noGrp="1"/>
          </p:cNvSpPr>
          <p:nvPr>
            <p:ph type="dt" sz="half" idx="10"/>
          </p:nvPr>
        </p:nvSpPr>
        <p:spPr/>
        <p:txBody>
          <a:bodyPr/>
          <a:lstStyle/>
          <a:p>
            <a:fld id="{D3AEB479-B318-4FE1-83D8-2EE4E91C9BDD}" type="datetimeFigureOut">
              <a:rPr lang="en-GB" smtClean="0"/>
              <a:t>10/05/2021</a:t>
            </a:fld>
            <a:endParaRPr lang="en-GB"/>
          </a:p>
        </p:txBody>
      </p:sp>
      <p:sp>
        <p:nvSpPr>
          <p:cNvPr id="6" name="Footer Placeholder 5">
            <a:extLst>
              <a:ext uri="{FF2B5EF4-FFF2-40B4-BE49-F238E27FC236}">
                <a16:creationId xmlns:a16="http://schemas.microsoft.com/office/drawing/2014/main" id="{363894DF-A1CD-4B2B-955F-A780D5651A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93D49C-5EFA-4BF3-B7F2-61957C89A94D}"/>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1323881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421B-8A01-4716-B5F3-7BFF1906B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772DED-F079-4FEC-B832-97EF6EE6E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C2C19B-B499-4393-92E1-96C19C9CF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775B2-DD81-4F3A-B6D0-A5ED4C60BD7B}"/>
              </a:ext>
            </a:extLst>
          </p:cNvPr>
          <p:cNvSpPr>
            <a:spLocks noGrp="1"/>
          </p:cNvSpPr>
          <p:nvPr>
            <p:ph type="dt" sz="half" idx="10"/>
          </p:nvPr>
        </p:nvSpPr>
        <p:spPr/>
        <p:txBody>
          <a:bodyPr/>
          <a:lstStyle/>
          <a:p>
            <a:fld id="{D3AEB479-B318-4FE1-83D8-2EE4E91C9BDD}" type="datetimeFigureOut">
              <a:rPr lang="en-GB" smtClean="0"/>
              <a:t>10/05/2021</a:t>
            </a:fld>
            <a:endParaRPr lang="en-GB"/>
          </a:p>
        </p:txBody>
      </p:sp>
      <p:sp>
        <p:nvSpPr>
          <p:cNvPr id="6" name="Footer Placeholder 5">
            <a:extLst>
              <a:ext uri="{FF2B5EF4-FFF2-40B4-BE49-F238E27FC236}">
                <a16:creationId xmlns:a16="http://schemas.microsoft.com/office/drawing/2014/main" id="{56B437F3-705D-4058-91D1-51F0435862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F0B13-A8C7-4E02-820A-AACE870DBC1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84261128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7E4D76-18A0-430F-8E7F-CC6A3785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0F6DA3-4894-43C8-A52A-3909F6AA1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B409A3-D849-4F6A-B634-9CE1842C6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EB479-B318-4FE1-83D8-2EE4E91C9BDD}" type="datetimeFigureOut">
              <a:rPr lang="en-GB" smtClean="0"/>
              <a:t>10/05/2021</a:t>
            </a:fld>
            <a:endParaRPr lang="en-GB"/>
          </a:p>
        </p:txBody>
      </p:sp>
      <p:sp>
        <p:nvSpPr>
          <p:cNvPr id="5" name="Footer Placeholder 4">
            <a:extLst>
              <a:ext uri="{FF2B5EF4-FFF2-40B4-BE49-F238E27FC236}">
                <a16:creationId xmlns:a16="http://schemas.microsoft.com/office/drawing/2014/main" id="{CCF6E873-DC76-490D-8F23-4735D6B75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5471F3-D7CB-4E71-90D7-986D0771F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60F61-BF30-48DE-8112-FA0C234CE294}" type="slidenum">
              <a:rPr lang="en-GB" smtClean="0"/>
              <a:t>‹#›</a:t>
            </a:fld>
            <a:endParaRPr lang="en-GB"/>
          </a:p>
        </p:txBody>
      </p:sp>
    </p:spTree>
    <p:extLst>
      <p:ext uri="{BB962C8B-B14F-4D97-AF65-F5344CB8AC3E}">
        <p14:creationId xmlns:p14="http://schemas.microsoft.com/office/powerpoint/2010/main" val="77862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bVFW3wbi9pk?feature=oembed" TargetMode="Externa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 y="-118533"/>
            <a:ext cx="12214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8060B8-738F-47BC-88D1-893AD5BD0142}"/>
              </a:ext>
            </a:extLst>
          </p:cNvPr>
          <p:cNvSpPr>
            <a:spLocks noGrp="1"/>
          </p:cNvSpPr>
          <p:nvPr>
            <p:ph type="ctrTitle"/>
          </p:nvPr>
        </p:nvSpPr>
        <p:spPr>
          <a:xfrm>
            <a:off x="-22621" y="491154"/>
            <a:ext cx="12207531" cy="785568"/>
          </a:xfrm>
        </p:spPr>
        <p:txBody>
          <a:bodyPr>
            <a:noAutofit/>
          </a:bodyPr>
          <a:lstStyle/>
          <a:p>
            <a:r>
              <a:rPr lang="en-GB" sz="7200" dirty="0"/>
              <a:t>Women in the Bible</a:t>
            </a:r>
          </a:p>
        </p:txBody>
      </p:sp>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1065405" y="5188806"/>
            <a:ext cx="11914834"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3800" dirty="0">
                <a:solidFill>
                  <a:srgbClr val="0000FF"/>
                </a:solidFill>
              </a:rPr>
              <a:t>Jehosheba</a:t>
            </a:r>
          </a:p>
        </p:txBody>
      </p:sp>
    </p:spTree>
    <p:extLst>
      <p:ext uri="{BB962C8B-B14F-4D97-AF65-F5344CB8AC3E}">
        <p14:creationId xmlns:p14="http://schemas.microsoft.com/office/powerpoint/2010/main" val="289173386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 y="12796"/>
            <a:ext cx="8332237" cy="5693866"/>
          </a:xfrm>
          <a:prstGeom prst="rect">
            <a:avLst/>
          </a:prstGeom>
          <a:noFill/>
        </p:spPr>
        <p:txBody>
          <a:bodyPr wrap="square">
            <a:spAutoFit/>
          </a:bodyPr>
          <a:lstStyle/>
          <a:p>
            <a:pPr algn="ctr"/>
            <a:r>
              <a:rPr lang="en-GB" sz="6000" dirty="0">
                <a:solidFill>
                  <a:srgbClr val="C00000"/>
                </a:solidFill>
              </a:rPr>
              <a:t>Jehosheba</a:t>
            </a:r>
          </a:p>
          <a:p>
            <a:pPr algn="ctr"/>
            <a:endParaRPr lang="en-GB" sz="400" dirty="0">
              <a:solidFill>
                <a:srgbClr val="C00000"/>
              </a:solidFill>
            </a:endParaRPr>
          </a:p>
          <a:p>
            <a:pPr lvl="0" algn="ctr" eaLnBrk="0" fontAlgn="base" hangingPunct="0">
              <a:spcBef>
                <a:spcPct val="0"/>
              </a:spcBef>
              <a:spcAft>
                <a:spcPct val="0"/>
              </a:spcAft>
            </a:pPr>
            <a:r>
              <a:rPr lang="en-GB" sz="2800" dirty="0">
                <a:solidFill>
                  <a:srgbClr val="202124"/>
                </a:solidFill>
                <a:latin typeface="+mn-lt"/>
              </a:rPr>
              <a:t>Jehosheba was the daughter of King </a:t>
            </a:r>
            <a:r>
              <a:rPr lang="en-GB" sz="2800" dirty="0" err="1">
                <a:solidFill>
                  <a:srgbClr val="202124"/>
                </a:solidFill>
                <a:latin typeface="+mn-lt"/>
              </a:rPr>
              <a:t>Jehoram</a:t>
            </a:r>
            <a:r>
              <a:rPr lang="en-GB" sz="2800" dirty="0">
                <a:solidFill>
                  <a:srgbClr val="202124"/>
                </a:solidFill>
                <a:latin typeface="+mn-lt"/>
              </a:rPr>
              <a:t>.</a:t>
            </a:r>
          </a:p>
          <a:p>
            <a:pPr lvl="0" algn="ctr" eaLnBrk="0" fontAlgn="base" hangingPunct="0">
              <a:spcBef>
                <a:spcPct val="0"/>
              </a:spcBef>
              <a:spcAft>
                <a:spcPct val="0"/>
              </a:spcAft>
            </a:pPr>
            <a:endParaRPr lang="en-GB" sz="1000" dirty="0">
              <a:solidFill>
                <a:srgbClr val="202124"/>
              </a:solidFill>
              <a:latin typeface="+mn-lt"/>
            </a:endParaRPr>
          </a:p>
          <a:p>
            <a:pPr lvl="0" algn="ctr" eaLnBrk="0" fontAlgn="base" hangingPunct="0">
              <a:spcBef>
                <a:spcPct val="0"/>
              </a:spcBef>
              <a:spcAft>
                <a:spcPct val="0"/>
              </a:spcAft>
            </a:pPr>
            <a:r>
              <a:rPr lang="en-GB" sz="2800" dirty="0">
                <a:solidFill>
                  <a:srgbClr val="202124"/>
                </a:solidFill>
                <a:latin typeface="+mn-lt"/>
              </a:rPr>
              <a:t>She became the wife of the high priest, Jehoiada, and is the only instance of a princess marrying a high priest. </a:t>
            </a:r>
          </a:p>
          <a:p>
            <a:pPr lvl="0" algn="ctr" eaLnBrk="0" fontAlgn="base" hangingPunct="0">
              <a:spcBef>
                <a:spcPct val="0"/>
              </a:spcBef>
              <a:spcAft>
                <a:spcPct val="0"/>
              </a:spcAft>
            </a:pPr>
            <a:endParaRPr lang="en-GB" sz="1000" dirty="0">
              <a:solidFill>
                <a:srgbClr val="202124"/>
              </a:solidFill>
              <a:latin typeface="+mn-lt"/>
            </a:endParaRPr>
          </a:p>
          <a:p>
            <a:pPr lvl="0" algn="ctr" eaLnBrk="0" fontAlgn="base" hangingPunct="0">
              <a:spcBef>
                <a:spcPct val="0"/>
              </a:spcBef>
              <a:spcAft>
                <a:spcPct val="0"/>
              </a:spcAft>
            </a:pPr>
            <a:r>
              <a:rPr lang="en-GB" sz="2800" dirty="0">
                <a:solidFill>
                  <a:srgbClr val="202124"/>
                </a:solidFill>
                <a:latin typeface="+mn-lt"/>
              </a:rPr>
              <a:t>She was a very courageous woman who stole her nephew, </a:t>
            </a:r>
            <a:r>
              <a:rPr lang="en-GB" sz="2800" dirty="0" err="1">
                <a:solidFill>
                  <a:srgbClr val="202124"/>
                </a:solidFill>
                <a:latin typeface="+mn-lt"/>
              </a:rPr>
              <a:t>Joash</a:t>
            </a:r>
            <a:r>
              <a:rPr lang="en-GB" sz="2800" dirty="0">
                <a:solidFill>
                  <a:srgbClr val="202124"/>
                </a:solidFill>
                <a:latin typeface="+mn-lt"/>
              </a:rPr>
              <a:t>, from among the bodies of the king’s sons and hid him for six years from Athaliah. </a:t>
            </a:r>
            <a:r>
              <a:rPr lang="en-GB" sz="2800" dirty="0">
                <a:solidFill>
                  <a:srgbClr val="202124"/>
                </a:solidFill>
              </a:rPr>
              <a:t>By doing this, </a:t>
            </a:r>
            <a:r>
              <a:rPr lang="en-GB" sz="2800" dirty="0">
                <a:solidFill>
                  <a:srgbClr val="202124"/>
                </a:solidFill>
                <a:latin typeface="+mn-lt"/>
              </a:rPr>
              <a:t>Jehosheba preserved </a:t>
            </a:r>
            <a:r>
              <a:rPr lang="en-GB" sz="2800" dirty="0">
                <a:solidFill>
                  <a:srgbClr val="202124"/>
                </a:solidFill>
              </a:rPr>
              <a:t>‘</a:t>
            </a:r>
            <a:r>
              <a:rPr lang="en-GB" sz="2800" dirty="0">
                <a:solidFill>
                  <a:srgbClr val="202124"/>
                </a:solidFill>
                <a:latin typeface="+mn-lt"/>
              </a:rPr>
              <a:t>The Seed Royal’, because if </a:t>
            </a:r>
            <a:r>
              <a:rPr lang="en-GB" sz="2800" dirty="0" err="1">
                <a:solidFill>
                  <a:srgbClr val="202124"/>
                </a:solidFill>
                <a:latin typeface="+mn-lt"/>
              </a:rPr>
              <a:t>Joash</a:t>
            </a:r>
            <a:r>
              <a:rPr lang="en-GB" sz="2800" dirty="0">
                <a:solidFill>
                  <a:srgbClr val="202124"/>
                </a:solidFill>
                <a:latin typeface="+mn-lt"/>
              </a:rPr>
              <a:t> had died, the line of Judah would have been extinct.</a:t>
            </a:r>
            <a:endParaRPr lang="en-GB" sz="1200" dirty="0">
              <a:solidFill>
                <a:srgbClr val="202124"/>
              </a:solidFill>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4" name="Picture 3">
            <a:extLst>
              <a:ext uri="{FF2B5EF4-FFF2-40B4-BE49-F238E27FC236}">
                <a16:creationId xmlns:a16="http://schemas.microsoft.com/office/drawing/2014/main" id="{714CBCF5-5077-4EDA-9CB8-B5C541418F85}"/>
              </a:ext>
            </a:extLst>
          </p:cNvPr>
          <p:cNvPicPr>
            <a:picLocks noChangeAspect="1"/>
          </p:cNvPicPr>
          <p:nvPr/>
        </p:nvPicPr>
        <p:blipFill>
          <a:blip r:embed="rId5"/>
          <a:stretch>
            <a:fillRect/>
          </a:stretch>
        </p:blipFill>
        <p:spPr>
          <a:xfrm>
            <a:off x="8517467" y="1"/>
            <a:ext cx="3674533" cy="6007396"/>
          </a:xfrm>
          <a:prstGeom prst="rect">
            <a:avLst/>
          </a:prstGeom>
        </p:spPr>
      </p:pic>
    </p:spTree>
    <p:extLst>
      <p:ext uri="{BB962C8B-B14F-4D97-AF65-F5344CB8AC3E}">
        <p14:creationId xmlns:p14="http://schemas.microsoft.com/office/powerpoint/2010/main" val="61659543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pic>
        <p:nvPicPr>
          <p:cNvPr id="2" name="Online Media 1" title="Overview: 1-2 Kings">
            <a:hlinkClick r:id="" action="ppaction://media"/>
            <a:extLst>
              <a:ext uri="{FF2B5EF4-FFF2-40B4-BE49-F238E27FC236}">
                <a16:creationId xmlns:a16="http://schemas.microsoft.com/office/drawing/2014/main" id="{5FD97E3C-8632-424B-BB56-E254EBDDCBAF}"/>
              </a:ext>
            </a:extLst>
          </p:cNvPr>
          <p:cNvPicPr>
            <a:picLocks noRot="1" noChangeAspect="1"/>
          </p:cNvPicPr>
          <p:nvPr>
            <a:videoFile r:link="rId1"/>
          </p:nvPr>
        </p:nvPicPr>
        <p:blipFill>
          <a:blip r:embed="rId6"/>
          <a:stretch>
            <a:fillRect/>
          </a:stretch>
        </p:blipFill>
        <p:spPr>
          <a:xfrm>
            <a:off x="1849535" y="1078365"/>
            <a:ext cx="8320831" cy="4701269"/>
          </a:xfrm>
          <a:prstGeom prst="rect">
            <a:avLst/>
          </a:prstGeom>
        </p:spPr>
      </p:pic>
      <p:sp>
        <p:nvSpPr>
          <p:cNvPr id="6" name="TextBox 5">
            <a:extLst>
              <a:ext uri="{FF2B5EF4-FFF2-40B4-BE49-F238E27FC236}">
                <a16:creationId xmlns:a16="http://schemas.microsoft.com/office/drawing/2014/main" id="{DB8993A5-7747-4800-B7C4-F3023DF640CB}"/>
              </a:ext>
            </a:extLst>
          </p:cNvPr>
          <p:cNvSpPr txBox="1"/>
          <p:nvPr/>
        </p:nvSpPr>
        <p:spPr>
          <a:xfrm>
            <a:off x="96415" y="103450"/>
            <a:ext cx="11999167" cy="769441"/>
          </a:xfrm>
          <a:prstGeom prst="rect">
            <a:avLst/>
          </a:prstGeom>
          <a:noFill/>
        </p:spPr>
        <p:txBody>
          <a:bodyPr wrap="square">
            <a:spAutoFit/>
          </a:bodyPr>
          <a:lstStyle/>
          <a:p>
            <a:pPr algn="ctr"/>
            <a:r>
              <a:rPr lang="en-GB" sz="4400" dirty="0">
                <a:solidFill>
                  <a:srgbClr val="C00000"/>
                </a:solidFill>
              </a:rPr>
              <a:t>The Story Behind </a:t>
            </a:r>
            <a:r>
              <a:rPr lang="en-GB" sz="4400" dirty="0" err="1">
                <a:solidFill>
                  <a:srgbClr val="C00000"/>
                </a:solidFill>
              </a:rPr>
              <a:t>Jehosheba’s</a:t>
            </a:r>
            <a:r>
              <a:rPr lang="en-GB" sz="4400" dirty="0">
                <a:solidFill>
                  <a:srgbClr val="C00000"/>
                </a:solidFill>
              </a:rPr>
              <a:t> Story!</a:t>
            </a:r>
          </a:p>
        </p:txBody>
      </p:sp>
    </p:spTree>
    <p:extLst>
      <p:ext uri="{BB962C8B-B14F-4D97-AF65-F5344CB8AC3E}">
        <p14:creationId xmlns:p14="http://schemas.microsoft.com/office/powerpoint/2010/main" val="275864113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
        <p:nvSpPr>
          <p:cNvPr id="5" name="TextBox 4">
            <a:extLst>
              <a:ext uri="{FF2B5EF4-FFF2-40B4-BE49-F238E27FC236}">
                <a16:creationId xmlns:a16="http://schemas.microsoft.com/office/drawing/2014/main" id="{E04ED55C-A27C-4E57-A27E-728DAE95FF61}"/>
              </a:ext>
            </a:extLst>
          </p:cNvPr>
          <p:cNvSpPr txBox="1"/>
          <p:nvPr/>
        </p:nvSpPr>
        <p:spPr>
          <a:xfrm>
            <a:off x="102639" y="64433"/>
            <a:ext cx="7959012" cy="5878532"/>
          </a:xfrm>
          <a:prstGeom prst="rect">
            <a:avLst/>
          </a:prstGeom>
          <a:noFill/>
        </p:spPr>
        <p:txBody>
          <a:bodyPr wrap="square">
            <a:spAutoFit/>
          </a:bodyPr>
          <a:lstStyle/>
          <a:p>
            <a:pPr algn="ctr"/>
            <a:r>
              <a:rPr lang="en-GB" sz="6000" dirty="0">
                <a:solidFill>
                  <a:srgbClr val="C00000"/>
                </a:solidFill>
              </a:rPr>
              <a:t>2 Kings 11: 2 - 3</a:t>
            </a:r>
          </a:p>
          <a:p>
            <a:pPr algn="ctr"/>
            <a:endParaRPr lang="en-GB" sz="800" dirty="0">
              <a:solidFill>
                <a:srgbClr val="C00000"/>
              </a:solidFill>
            </a:endParaRPr>
          </a:p>
          <a:p>
            <a:pPr lvl="0" algn="ctr" eaLnBrk="0" fontAlgn="base" hangingPunct="0">
              <a:spcBef>
                <a:spcPct val="0"/>
              </a:spcBef>
              <a:spcAft>
                <a:spcPct val="0"/>
              </a:spcAft>
            </a:pPr>
            <a:r>
              <a:rPr lang="en-GB" sz="2800" dirty="0">
                <a:solidFill>
                  <a:srgbClr val="202124"/>
                </a:solidFill>
                <a:latin typeface="+mn-lt"/>
              </a:rPr>
              <a:t>‘But Jehosheba, the daughter of King </a:t>
            </a:r>
            <a:r>
              <a:rPr lang="en-GB" sz="2800" dirty="0" err="1">
                <a:solidFill>
                  <a:srgbClr val="202124"/>
                </a:solidFill>
                <a:latin typeface="+mn-lt"/>
              </a:rPr>
              <a:t>Jehoram</a:t>
            </a:r>
            <a:r>
              <a:rPr lang="en-GB" sz="2800" dirty="0">
                <a:solidFill>
                  <a:srgbClr val="202124"/>
                </a:solidFill>
                <a:latin typeface="+mn-lt"/>
              </a:rPr>
              <a:t> and sister of Ahaziah, took </a:t>
            </a:r>
            <a:r>
              <a:rPr lang="en-GB" sz="2800" dirty="0" err="1">
                <a:solidFill>
                  <a:srgbClr val="202124"/>
                </a:solidFill>
                <a:latin typeface="+mn-lt"/>
              </a:rPr>
              <a:t>Joash</a:t>
            </a:r>
            <a:r>
              <a:rPr lang="en-GB" sz="2800" dirty="0">
                <a:solidFill>
                  <a:srgbClr val="202124"/>
                </a:solidFill>
                <a:latin typeface="+mn-lt"/>
              </a:rPr>
              <a:t> son of Ahaziah and stole him away from among the royal princes, who were about to be murdered. </a:t>
            </a:r>
          </a:p>
          <a:p>
            <a:pPr lvl="0" algn="ctr" eaLnBrk="0" fontAlgn="base" hangingPunct="0">
              <a:spcBef>
                <a:spcPct val="0"/>
              </a:spcBef>
              <a:spcAft>
                <a:spcPct val="0"/>
              </a:spcAft>
            </a:pPr>
            <a:endParaRPr lang="en-GB" sz="1600" dirty="0">
              <a:solidFill>
                <a:srgbClr val="202124"/>
              </a:solidFill>
            </a:endParaRPr>
          </a:p>
          <a:p>
            <a:pPr lvl="0" algn="ctr" eaLnBrk="0" fontAlgn="base" hangingPunct="0">
              <a:spcBef>
                <a:spcPct val="0"/>
              </a:spcBef>
              <a:spcAft>
                <a:spcPct val="0"/>
              </a:spcAft>
            </a:pPr>
            <a:r>
              <a:rPr lang="en-GB" sz="2800" dirty="0">
                <a:solidFill>
                  <a:srgbClr val="202124"/>
                </a:solidFill>
                <a:latin typeface="+mn-lt"/>
              </a:rPr>
              <a:t>She put him and his nurse in a bedroom to hide him from Athaliah; so he was not killed. He remained hidden with his nurse at the temple of the Lord for six years while Athaliah ruled the land.’</a:t>
            </a:r>
            <a:endParaRPr lang="en-GB" sz="1200" dirty="0">
              <a:solidFill>
                <a:srgbClr val="202124"/>
              </a:solidFill>
              <a:latin typeface="+mn-lt"/>
            </a:endParaRPr>
          </a:p>
        </p:txBody>
      </p:sp>
      <p:pic>
        <p:nvPicPr>
          <p:cNvPr id="3074" name="Picture 2" descr="https://images.unsplash.com/photo-1508034944108-cba919dfb023?ixid=MnwxMjA3fDB8MHxwaG90by1wYWdlfHx8fGVufDB8fHx8&amp;ixlib=rb-1.2.1&amp;auto=format&amp;fit=crop&amp;w=1000&amp;q=80">
            <a:extLst>
              <a:ext uri="{FF2B5EF4-FFF2-40B4-BE49-F238E27FC236}">
                <a16:creationId xmlns:a16="http://schemas.microsoft.com/office/drawing/2014/main" id="{1D1F3880-EE94-469D-A8FB-6731A7F126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3181"/>
          <a:stretch/>
        </p:blipFill>
        <p:spPr bwMode="auto">
          <a:xfrm>
            <a:off x="8109856" y="1"/>
            <a:ext cx="4529893" cy="600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14693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65314" y="0"/>
            <a:ext cx="8444204" cy="606319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3200" dirty="0">
                <a:solidFill>
                  <a:srgbClr val="C00000"/>
                </a:solidFill>
              </a:rPr>
              <a:t>What does this story tell us about Jehosheba?</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200" dirty="0">
              <a:solidFill>
                <a:srgbClr val="C00000"/>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From this incredible story, we can see that Jehosheba was very brave and courageous. </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200" dirty="0">
              <a:solidFill>
                <a:srgbClr val="202124"/>
              </a:solidFill>
            </a:endParaRPr>
          </a:p>
          <a:p>
            <a:pPr lvl="0" algn="ctr" eaLnBrk="0" fontAlgn="base" hangingPunct="0">
              <a:spcBef>
                <a:spcPct val="0"/>
              </a:spcBef>
              <a:spcAft>
                <a:spcPct val="0"/>
              </a:spcAft>
            </a:pPr>
            <a:r>
              <a:rPr lang="en-GB" sz="2400" dirty="0">
                <a:solidFill>
                  <a:srgbClr val="202124"/>
                </a:solidFill>
              </a:rPr>
              <a:t>Do we think she regretted not being able to save more of the royal children? </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200" dirty="0">
              <a:solidFill>
                <a:srgbClr val="202124"/>
              </a:solidFill>
            </a:endParaRPr>
          </a:p>
          <a:p>
            <a:pPr lvl="0" algn="ctr" eaLnBrk="0" fontAlgn="base" hangingPunct="0">
              <a:spcBef>
                <a:spcPct val="0"/>
              </a:spcBef>
              <a:spcAft>
                <a:spcPct val="0"/>
              </a:spcAft>
            </a:pPr>
            <a:r>
              <a:rPr lang="en-GB" sz="2400" dirty="0">
                <a:solidFill>
                  <a:srgbClr val="202124"/>
                </a:solidFill>
              </a:rPr>
              <a:t>What if </a:t>
            </a:r>
            <a:r>
              <a:rPr lang="en-GB" sz="2400" dirty="0" err="1">
                <a:solidFill>
                  <a:srgbClr val="202124"/>
                </a:solidFill>
              </a:rPr>
              <a:t>Joash</a:t>
            </a:r>
            <a:r>
              <a:rPr lang="en-GB" sz="2400" dirty="0">
                <a:solidFill>
                  <a:srgbClr val="202124"/>
                </a:solidFill>
              </a:rPr>
              <a:t> had cried and the soldiers had heard;</a:t>
            </a:r>
          </a:p>
          <a:p>
            <a:pPr lvl="0" algn="ctr" eaLnBrk="0" fontAlgn="base" hangingPunct="0">
              <a:spcBef>
                <a:spcPct val="0"/>
              </a:spcBef>
              <a:spcAft>
                <a:spcPct val="0"/>
              </a:spcAft>
            </a:pPr>
            <a:r>
              <a:rPr lang="en-GB" sz="2400" dirty="0">
                <a:solidFill>
                  <a:srgbClr val="202124"/>
                </a:solidFill>
              </a:rPr>
              <a:t>What if they’d got caught? </a:t>
            </a:r>
          </a:p>
          <a:p>
            <a:pPr lvl="0" algn="ctr" eaLnBrk="0" fontAlgn="base" hangingPunct="0">
              <a:spcBef>
                <a:spcPct val="0"/>
              </a:spcBef>
              <a:spcAft>
                <a:spcPct val="0"/>
              </a:spcAft>
            </a:pPr>
            <a:endParaRPr lang="en-GB" sz="1200" i="0" dirty="0">
              <a:solidFill>
                <a:srgbClr val="202124"/>
              </a:solidFill>
              <a:effectLst/>
              <a:latin typeface="+mn-lt"/>
            </a:endParaRPr>
          </a:p>
          <a:p>
            <a:pPr lvl="0" algn="ctr" eaLnBrk="0" fontAlgn="base" hangingPunct="0">
              <a:spcBef>
                <a:spcPct val="0"/>
              </a:spcBef>
              <a:spcAft>
                <a:spcPct val="0"/>
              </a:spcAft>
            </a:pPr>
            <a:r>
              <a:rPr lang="en-GB" sz="2400" dirty="0">
                <a:solidFill>
                  <a:srgbClr val="202124"/>
                </a:solidFill>
              </a:rPr>
              <a:t>Jehosheba kept </a:t>
            </a:r>
            <a:r>
              <a:rPr lang="en-GB" sz="2400" dirty="0" err="1">
                <a:solidFill>
                  <a:srgbClr val="202124"/>
                </a:solidFill>
              </a:rPr>
              <a:t>Joash</a:t>
            </a:r>
            <a:r>
              <a:rPr lang="en-GB" sz="2400" dirty="0">
                <a:solidFill>
                  <a:srgbClr val="202124"/>
                </a:solidFill>
              </a:rPr>
              <a:t> a secret for six years ; what does this tell you about Jehosheba?</a:t>
            </a:r>
          </a:p>
          <a:p>
            <a:pPr lvl="0" algn="ctr" eaLnBrk="0" fontAlgn="base" hangingPunct="0">
              <a:spcBef>
                <a:spcPct val="0"/>
              </a:spcBef>
              <a:spcAft>
                <a:spcPct val="0"/>
              </a:spcAft>
            </a:pPr>
            <a:endParaRPr lang="en-GB" sz="1200" i="0" dirty="0">
              <a:solidFill>
                <a:srgbClr val="202124"/>
              </a:solidFill>
              <a:effectLst/>
              <a:latin typeface="+mn-lt"/>
            </a:endParaRPr>
          </a:p>
          <a:p>
            <a:pPr lvl="0" algn="ctr" eaLnBrk="0" fontAlgn="base" hangingPunct="0">
              <a:spcBef>
                <a:spcPct val="0"/>
              </a:spcBef>
              <a:spcAft>
                <a:spcPct val="0"/>
              </a:spcAft>
            </a:pPr>
            <a:r>
              <a:rPr lang="en-GB" sz="2400" dirty="0">
                <a:solidFill>
                  <a:srgbClr val="202124"/>
                </a:solidFill>
              </a:rPr>
              <a:t>Can you think of a new Testament character who risked his reputation, his dignity, even his life to protect a mother and her child?</a:t>
            </a:r>
            <a:endParaRPr lang="en-GB" sz="2400" i="0" dirty="0">
              <a:solidFill>
                <a:srgbClr val="202124"/>
              </a:solidFill>
              <a:effectLst/>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3074" name="Picture 2" descr="Questions, Demand, Doubts, Psychology, Fear, Insecurity">
            <a:extLst>
              <a:ext uri="{FF2B5EF4-FFF2-40B4-BE49-F238E27FC236}">
                <a16:creationId xmlns:a16="http://schemas.microsoft.com/office/drawing/2014/main" id="{973A6738-6AE1-42BF-90F6-48A6372805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817" r="22971"/>
          <a:stretch/>
        </p:blipFill>
        <p:spPr bwMode="auto">
          <a:xfrm>
            <a:off x="8574833" y="12796"/>
            <a:ext cx="3617167"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23032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circle(in)">
                                      <p:cBhvr>
                                        <p:cTn id="17" dur="2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circle(in)">
                                      <p:cBhvr>
                                        <p:cTn id="22" dur="2000"/>
                                        <p:tgtEl>
                                          <p:spTgt spid="6">
                                            <p:txEl>
                                              <p:pRg st="6" end="6"/>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circle(in)">
                                      <p:cBhvr>
                                        <p:cTn id="25" dur="2000"/>
                                        <p:tgtEl>
                                          <p:spTgt spid="6">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circle(in)">
                                      <p:cBhvr>
                                        <p:cTn id="30" dur="2000"/>
                                        <p:tgtEl>
                                          <p:spTgt spid="6">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circle(in)">
                                      <p:cBhvr>
                                        <p:cTn id="35" dur="2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 of lighted tealight candles">
            <a:extLst>
              <a:ext uri="{FF2B5EF4-FFF2-40B4-BE49-F238E27FC236}">
                <a16:creationId xmlns:a16="http://schemas.microsoft.com/office/drawing/2014/main" id="{8C461354-C5EE-4FA0-AD3C-5750E2B5B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99" b="8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6095999" y="0"/>
            <a:ext cx="6096001" cy="1200329"/>
          </a:xfrm>
          <a:prstGeom prst="rect">
            <a:avLst/>
          </a:prstGeom>
          <a:noFill/>
        </p:spPr>
        <p:txBody>
          <a:bodyPr wrap="square" rtlCol="0">
            <a:spAutoFit/>
          </a:bodyPr>
          <a:lstStyle/>
          <a:p>
            <a:pPr algn="ctr"/>
            <a:r>
              <a:rPr lang="en-GB" sz="7200" dirty="0">
                <a:solidFill>
                  <a:srgbClr val="FFC000"/>
                </a:solidFill>
                <a:latin typeface="Century Gothic" panose="020B0502020202020204" pitchFamily="34" charset="0"/>
              </a:rPr>
              <a:t>Let us pray</a:t>
            </a:r>
          </a:p>
        </p:txBody>
      </p:sp>
      <p:pic>
        <p:nvPicPr>
          <p:cNvPr id="8" name="Picture 7">
            <a:extLst>
              <a:ext uri="{FF2B5EF4-FFF2-40B4-BE49-F238E27FC236}">
                <a16:creationId xmlns:a16="http://schemas.microsoft.com/office/drawing/2014/main" id="{A5033428-85BA-46A4-8011-635EED59BECA}"/>
              </a:ext>
            </a:extLst>
          </p:cNvPr>
          <p:cNvPicPr>
            <a:picLocks noChangeAspect="1"/>
          </p:cNvPicPr>
          <p:nvPr/>
        </p:nvPicPr>
        <p:blipFill rotWithShape="1">
          <a:blip r:embed="rId3"/>
          <a:srcRect t="6299"/>
          <a:stretch/>
        </p:blipFill>
        <p:spPr>
          <a:xfrm>
            <a:off x="-22620" y="5974374"/>
            <a:ext cx="12207532" cy="883626"/>
          </a:xfrm>
          <a:prstGeom prst="rect">
            <a:avLst/>
          </a:prstGeom>
        </p:spPr>
      </p:pic>
    </p:spTree>
    <p:extLst>
      <p:ext uri="{BB962C8B-B14F-4D97-AF65-F5344CB8AC3E}">
        <p14:creationId xmlns:p14="http://schemas.microsoft.com/office/powerpoint/2010/main" val="3111232914"/>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2" descr="Hands, Praying, Prayer, Faith, Hinduism, Religion">
            <a:extLst>
              <a:ext uri="{FF2B5EF4-FFF2-40B4-BE49-F238E27FC236}">
                <a16:creationId xmlns:a16="http://schemas.microsoft.com/office/drawing/2014/main" id="{EF932C97-4191-467F-BAAE-6D5A8060D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24" r="30841" b="3153"/>
          <a:stretch/>
        </p:blipFill>
        <p:spPr bwMode="auto">
          <a:xfrm>
            <a:off x="7549117" y="0"/>
            <a:ext cx="4642883" cy="681996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0" y="12796"/>
            <a:ext cx="7333862" cy="6063198"/>
          </a:xfrm>
          <a:prstGeom prst="rect">
            <a:avLst/>
          </a:prstGeom>
          <a:noFill/>
        </p:spPr>
        <p:txBody>
          <a:bodyPr wrap="square">
            <a:spAutoFit/>
          </a:bodyPr>
          <a:lstStyle/>
          <a:p>
            <a:pPr algn="ctr"/>
            <a:r>
              <a:rPr lang="en-GB" sz="4400" dirty="0">
                <a:solidFill>
                  <a:srgbClr val="C00000"/>
                </a:solidFill>
                <a:latin typeface="Century Gothic" panose="020B0502020202020204" pitchFamily="34" charset="0"/>
              </a:rPr>
              <a:t>Closing Prayer</a:t>
            </a:r>
          </a:p>
          <a:p>
            <a:pPr algn="ctr"/>
            <a:r>
              <a:rPr lang="en-GB" sz="2400" b="0" i="0" dirty="0">
                <a:effectLst/>
              </a:rPr>
              <a:t>Almighty father in heaven, we ask for your strong arms of protection to be around all children. </a:t>
            </a:r>
            <a:endParaRPr lang="en-GB" sz="2400" dirty="0"/>
          </a:p>
          <a:p>
            <a:pPr algn="ctr"/>
            <a:r>
              <a:rPr lang="en-GB" sz="2400" dirty="0"/>
              <a:t>May the example of </a:t>
            </a:r>
            <a:r>
              <a:rPr lang="en-GB" sz="2400" dirty="0" err="1"/>
              <a:t>Johosheba</a:t>
            </a:r>
            <a:r>
              <a:rPr lang="en-GB" sz="2400" dirty="0"/>
              <a:t>, who rescued her nephew </a:t>
            </a:r>
            <a:r>
              <a:rPr lang="en-GB" sz="2400" dirty="0" err="1"/>
              <a:t>Joash</a:t>
            </a:r>
            <a:r>
              <a:rPr lang="en-GB" sz="2400" dirty="0"/>
              <a:t> without any thought for her own safety, provide inspiration and courage for all, particularly, those who care for children.</a:t>
            </a:r>
          </a:p>
          <a:p>
            <a:pPr algn="ctr"/>
            <a:r>
              <a:rPr lang="en-GB" sz="2400" b="0" i="0" dirty="0">
                <a:effectLst/>
              </a:rPr>
              <a:t>May all children of the world be held safely within your love. </a:t>
            </a:r>
          </a:p>
          <a:p>
            <a:pPr algn="ctr"/>
            <a:r>
              <a:rPr lang="en-GB" sz="2400" b="0" i="0" dirty="0">
                <a:effectLst/>
              </a:rPr>
              <a:t>Fill their days and nights with hope and joy;</a:t>
            </a:r>
          </a:p>
          <a:p>
            <a:pPr algn="ctr"/>
            <a:r>
              <a:rPr lang="en-GB" sz="2400" b="0" i="0" dirty="0">
                <a:effectLst/>
              </a:rPr>
              <a:t>Fill their hearts and minds with you truth and light through the example of those around them. </a:t>
            </a:r>
          </a:p>
          <a:p>
            <a:pPr algn="ctr"/>
            <a:r>
              <a:rPr lang="en-GB" sz="2400" b="0" i="0" dirty="0">
                <a:effectLst/>
              </a:rPr>
              <a:t>We trust in you. </a:t>
            </a:r>
            <a:br>
              <a:rPr lang="en-GB" dirty="0"/>
            </a:br>
            <a:r>
              <a:rPr lang="en-GB" sz="3200" dirty="0">
                <a:solidFill>
                  <a:srgbClr val="C00000"/>
                </a:solidFill>
                <a:latin typeface="Century Gothic" panose="020B0502020202020204" pitchFamily="34" charset="0"/>
              </a:rPr>
              <a:t>Amen</a:t>
            </a:r>
            <a:endParaRPr lang="en-GB" sz="1000" dirty="0">
              <a:solidFill>
                <a:srgbClr val="C00000"/>
              </a:solidFill>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18212412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77282" y="0"/>
            <a:ext cx="7557795" cy="7909858"/>
          </a:xfrm>
          <a:prstGeom prst="rect">
            <a:avLst/>
          </a:prstGeom>
          <a:noFill/>
        </p:spPr>
        <p:txBody>
          <a:bodyPr wrap="square">
            <a:spAutoFit/>
          </a:bodyPr>
          <a:lstStyle/>
          <a:p>
            <a:pPr algn="ctr"/>
            <a:r>
              <a:rPr lang="en-GB" sz="5400" dirty="0">
                <a:solidFill>
                  <a:srgbClr val="C00000"/>
                </a:solidFill>
                <a:latin typeface="Century Gothic" panose="020B0502020202020204" pitchFamily="34" charset="0"/>
              </a:rPr>
              <a:t>Mission</a:t>
            </a:r>
          </a:p>
          <a:p>
            <a:pPr algn="ctr"/>
            <a:endParaRPr lang="en-GB" sz="1200" dirty="0">
              <a:solidFill>
                <a:srgbClr val="C00000"/>
              </a:solidFill>
              <a:latin typeface="Century Gothic" panose="020B0502020202020204" pitchFamily="34" charset="0"/>
            </a:endParaRPr>
          </a:p>
          <a:p>
            <a:pPr algn="ctr"/>
            <a:r>
              <a:rPr lang="en-GB" sz="2400" dirty="0" err="1">
                <a:latin typeface="Century Gothic" panose="020B0502020202020204" pitchFamily="34" charset="0"/>
              </a:rPr>
              <a:t>Jehosheba’s</a:t>
            </a:r>
            <a:r>
              <a:rPr lang="en-GB" sz="2400" dirty="0">
                <a:latin typeface="Century Gothic" panose="020B0502020202020204" pitchFamily="34" charset="0"/>
              </a:rPr>
              <a:t> courage saved her nephew and ultimately her faith; how can you follow </a:t>
            </a:r>
            <a:r>
              <a:rPr lang="en-GB" sz="2400" dirty="0" err="1">
                <a:latin typeface="Century Gothic" panose="020B0502020202020204" pitchFamily="34" charset="0"/>
              </a:rPr>
              <a:t>Jehosheba’s</a:t>
            </a:r>
            <a:r>
              <a:rPr lang="en-GB" sz="2400" dirty="0">
                <a:latin typeface="Century Gothic" panose="020B0502020202020204" pitchFamily="34" charset="0"/>
              </a:rPr>
              <a:t> example in your daily life?</a:t>
            </a:r>
          </a:p>
          <a:p>
            <a:pPr algn="ctr"/>
            <a:endParaRPr lang="en-GB" sz="2400" dirty="0">
              <a:latin typeface="Century Gothic" panose="020B0502020202020204" pitchFamily="34" charset="0"/>
            </a:endParaRPr>
          </a:p>
          <a:p>
            <a:pPr algn="ctr"/>
            <a:r>
              <a:rPr lang="en-GB" sz="2400" dirty="0">
                <a:latin typeface="Century Gothic" panose="020B0502020202020204" pitchFamily="34" charset="0"/>
              </a:rPr>
              <a:t>Can you find out more about various organisations that work to save and protect children at a local, national and global level (</a:t>
            </a:r>
            <a:r>
              <a:rPr lang="en-GB" sz="2400" dirty="0" err="1">
                <a:latin typeface="Century Gothic" panose="020B0502020202020204" pitchFamily="34" charset="0"/>
              </a:rPr>
              <a:t>ie</a:t>
            </a:r>
            <a:r>
              <a:rPr lang="en-GB" sz="2400" dirty="0">
                <a:latin typeface="Century Gothic" panose="020B0502020202020204" pitchFamily="34" charset="0"/>
              </a:rPr>
              <a:t>: The Catholic Children’s Society; CAFOD; Save The Children ?)</a:t>
            </a:r>
          </a:p>
          <a:p>
            <a:pPr algn="ctr"/>
            <a:endParaRPr lang="en-GB" sz="2400" dirty="0">
              <a:latin typeface="Century Gothic" panose="020B0502020202020204" pitchFamily="34" charset="0"/>
            </a:endParaRPr>
          </a:p>
          <a:p>
            <a:pPr algn="ctr"/>
            <a:r>
              <a:rPr lang="en-GB" sz="2400" dirty="0">
                <a:latin typeface="Century Gothic" panose="020B0502020202020204" pitchFamily="34" charset="0"/>
              </a:rPr>
              <a:t>Compose/Say a prayer for those children around the world who are the innocent victims of conflict and war.</a:t>
            </a:r>
          </a:p>
          <a:p>
            <a:pPr algn="ctr"/>
            <a:endParaRPr lang="en-GB" sz="1400" dirty="0">
              <a:solidFill>
                <a:srgbClr val="C00000"/>
              </a:solidFill>
              <a:latin typeface="Century Gothic" panose="020B0502020202020204" pitchFamily="34" charset="0"/>
            </a:endParaRPr>
          </a:p>
          <a:p>
            <a:pPr algn="ctr"/>
            <a:endParaRPr lang="en-GB" sz="5400" dirty="0">
              <a:solidFill>
                <a:srgbClr val="C00000"/>
              </a:solidFill>
              <a:latin typeface="Century Gothic" panose="020B0502020202020204" pitchFamily="34" charset="0"/>
            </a:endParaRPr>
          </a:p>
          <a:p>
            <a:pPr algn="ctr"/>
            <a:endParaRPr lang="en-GB" sz="5400" dirty="0">
              <a:solidFill>
                <a:srgbClr val="C00000"/>
              </a:solidFill>
              <a:latin typeface="Century Gothic" panose="020B0502020202020204" pitchFamily="34" charset="0"/>
            </a:endParaRPr>
          </a:p>
          <a:p>
            <a:pPr algn="ctr"/>
            <a:endParaRPr lang="en-GB" sz="800" dirty="0">
              <a:solidFill>
                <a:srgbClr val="7030A0"/>
              </a:solidFill>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2" name="Picture 1">
            <a:extLst>
              <a:ext uri="{FF2B5EF4-FFF2-40B4-BE49-F238E27FC236}">
                <a16:creationId xmlns:a16="http://schemas.microsoft.com/office/drawing/2014/main" id="{58497907-9247-4D9E-8DDF-61D6B547A385}"/>
              </a:ext>
            </a:extLst>
          </p:cNvPr>
          <p:cNvPicPr>
            <a:picLocks noChangeAspect="1"/>
          </p:cNvPicPr>
          <p:nvPr/>
        </p:nvPicPr>
        <p:blipFill>
          <a:blip r:embed="rId5"/>
          <a:stretch>
            <a:fillRect/>
          </a:stretch>
        </p:blipFill>
        <p:spPr>
          <a:xfrm>
            <a:off x="7912360" y="-170754"/>
            <a:ext cx="4279640" cy="6178150"/>
          </a:xfrm>
          <a:prstGeom prst="rect">
            <a:avLst/>
          </a:prstGeom>
        </p:spPr>
      </p:pic>
    </p:spTree>
    <p:extLst>
      <p:ext uri="{BB962C8B-B14F-4D97-AF65-F5344CB8AC3E}">
        <p14:creationId xmlns:p14="http://schemas.microsoft.com/office/powerpoint/2010/main" val="409193222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8060B8-738F-47BC-88D1-893AD5BD0142}"/>
              </a:ext>
            </a:extLst>
          </p:cNvPr>
          <p:cNvSpPr>
            <a:spLocks noGrp="1"/>
          </p:cNvSpPr>
          <p:nvPr>
            <p:ph type="ctrTitle"/>
          </p:nvPr>
        </p:nvSpPr>
        <p:spPr>
          <a:xfrm>
            <a:off x="-22621" y="491154"/>
            <a:ext cx="12207531" cy="785568"/>
          </a:xfrm>
        </p:spPr>
        <p:txBody>
          <a:bodyPr>
            <a:noAutofit/>
          </a:bodyPr>
          <a:lstStyle/>
          <a:p>
            <a:r>
              <a:rPr lang="en-GB" sz="7200" dirty="0"/>
              <a:t>Women in the </a:t>
            </a:r>
            <a:r>
              <a:rPr lang="en-GB" sz="7200"/>
              <a:t>Bible </a:t>
            </a:r>
            <a:endParaRPr lang="en-GB" sz="7200" dirty="0"/>
          </a:p>
        </p:txBody>
      </p:sp>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3146863" y="4853913"/>
            <a:ext cx="11557589"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800" dirty="0">
                <a:solidFill>
                  <a:srgbClr val="FFFF99"/>
                </a:solidFill>
              </a:rPr>
              <a:t>Next Week:</a:t>
            </a:r>
          </a:p>
          <a:p>
            <a:r>
              <a:rPr lang="en-GB" sz="9600" dirty="0">
                <a:solidFill>
                  <a:srgbClr val="0000FF"/>
                </a:solidFill>
              </a:rPr>
              <a:t>Ruth</a:t>
            </a:r>
          </a:p>
        </p:txBody>
      </p:sp>
    </p:spTree>
    <p:extLst>
      <p:ext uri="{BB962C8B-B14F-4D97-AF65-F5344CB8AC3E}">
        <p14:creationId xmlns:p14="http://schemas.microsoft.com/office/powerpoint/2010/main" val="226967393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 of lighted tealight candles">
            <a:extLst>
              <a:ext uri="{FF2B5EF4-FFF2-40B4-BE49-F238E27FC236}">
                <a16:creationId xmlns:a16="http://schemas.microsoft.com/office/drawing/2014/main" id="{8C461354-C5EE-4FA0-AD3C-5750E2B5B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99" b="8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6095999" y="0"/>
            <a:ext cx="6096001" cy="1200329"/>
          </a:xfrm>
          <a:prstGeom prst="rect">
            <a:avLst/>
          </a:prstGeom>
          <a:noFill/>
        </p:spPr>
        <p:txBody>
          <a:bodyPr wrap="square" rtlCol="0">
            <a:spAutoFit/>
          </a:bodyPr>
          <a:lstStyle/>
          <a:p>
            <a:pPr algn="ctr"/>
            <a:r>
              <a:rPr lang="en-GB" sz="7200" dirty="0">
                <a:solidFill>
                  <a:srgbClr val="FFC000"/>
                </a:solidFill>
                <a:latin typeface="Century Gothic" panose="020B0502020202020204" pitchFamily="34" charset="0"/>
              </a:rPr>
              <a:t>Let us pray</a:t>
            </a:r>
          </a:p>
        </p:txBody>
      </p:sp>
      <p:pic>
        <p:nvPicPr>
          <p:cNvPr id="8" name="Picture 7">
            <a:extLst>
              <a:ext uri="{FF2B5EF4-FFF2-40B4-BE49-F238E27FC236}">
                <a16:creationId xmlns:a16="http://schemas.microsoft.com/office/drawing/2014/main" id="{A5033428-85BA-46A4-8011-635EED59BECA}"/>
              </a:ext>
            </a:extLst>
          </p:cNvPr>
          <p:cNvPicPr>
            <a:picLocks noChangeAspect="1"/>
          </p:cNvPicPr>
          <p:nvPr/>
        </p:nvPicPr>
        <p:blipFill rotWithShape="1">
          <a:blip r:embed="rId3"/>
          <a:srcRect t="6299"/>
          <a:stretch/>
        </p:blipFill>
        <p:spPr>
          <a:xfrm>
            <a:off x="-22620" y="5974374"/>
            <a:ext cx="12207532" cy="883626"/>
          </a:xfrm>
          <a:prstGeom prst="rect">
            <a:avLst/>
          </a:prstGeom>
        </p:spPr>
      </p:pic>
    </p:spTree>
    <p:extLst>
      <p:ext uri="{BB962C8B-B14F-4D97-AF65-F5344CB8AC3E}">
        <p14:creationId xmlns:p14="http://schemas.microsoft.com/office/powerpoint/2010/main" val="378679548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2" descr="Hands, Praying, Prayer, Faith, Hinduism, Religion">
            <a:extLst>
              <a:ext uri="{FF2B5EF4-FFF2-40B4-BE49-F238E27FC236}">
                <a16:creationId xmlns:a16="http://schemas.microsoft.com/office/drawing/2014/main" id="{EF932C97-4191-467F-BAAE-6D5A8060D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24" r="30841" b="3153"/>
          <a:stretch/>
        </p:blipFill>
        <p:spPr bwMode="auto">
          <a:xfrm>
            <a:off x="7549117" y="0"/>
            <a:ext cx="4642883" cy="6819965"/>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307909" y="0"/>
            <a:ext cx="6596743" cy="5816977"/>
          </a:xfrm>
          <a:prstGeom prst="rect">
            <a:avLst/>
          </a:prstGeom>
          <a:noFill/>
        </p:spPr>
        <p:txBody>
          <a:bodyPr wrap="square">
            <a:spAutoFit/>
          </a:bodyPr>
          <a:lstStyle/>
          <a:p>
            <a:pPr algn="ctr"/>
            <a:r>
              <a:rPr lang="en-GB" sz="4400" dirty="0">
                <a:solidFill>
                  <a:srgbClr val="C00000"/>
                </a:solidFill>
                <a:latin typeface="Century Gothic" panose="020B0502020202020204" pitchFamily="34" charset="0"/>
              </a:rPr>
              <a:t>Opening Prayer</a:t>
            </a:r>
          </a:p>
          <a:p>
            <a:pPr algn="ctr"/>
            <a:endParaRPr lang="en-GB" sz="800" dirty="0">
              <a:solidFill>
                <a:srgbClr val="7030A0"/>
              </a:solidFill>
              <a:latin typeface="Century Gothic" panose="020B0502020202020204" pitchFamily="34" charset="0"/>
            </a:endParaRPr>
          </a:p>
          <a:p>
            <a:pPr algn="ctr"/>
            <a:r>
              <a:rPr lang="en-GB" sz="2000" dirty="0"/>
              <a:t>Risen Lord, The angel that announced your rising spoke to an audience of but a few women from Galilee. </a:t>
            </a:r>
          </a:p>
          <a:p>
            <a:pPr algn="ctr"/>
            <a:r>
              <a:rPr lang="en-GB" sz="2000" dirty="0"/>
              <a:t>And then you appeared, risen in the body, but first only to Mary of Magdala. </a:t>
            </a:r>
          </a:p>
          <a:p>
            <a:pPr algn="ctr"/>
            <a:r>
              <a:rPr lang="en-GB" sz="2000" dirty="0"/>
              <a:t>We look back on all the centuries of your Church. </a:t>
            </a:r>
          </a:p>
          <a:p>
            <a:pPr algn="ctr"/>
            <a:r>
              <a:rPr lang="en-GB" sz="2000" dirty="0"/>
              <a:t>Born of this small, faithful band, nurtured through the ages so often by the special grace given to women. </a:t>
            </a:r>
          </a:p>
          <a:p>
            <a:pPr algn="ctr"/>
            <a:r>
              <a:rPr lang="en-GB" sz="2000" dirty="0"/>
              <a:t>Lord, teach us to honour women, in body and in spirit. </a:t>
            </a:r>
          </a:p>
          <a:p>
            <a:pPr algn="ctr"/>
            <a:r>
              <a:rPr lang="en-GB" sz="2000" dirty="0"/>
              <a:t>For these great disciples have taught us to heal the sick, to feed the poor, to sow mercy and justice and </a:t>
            </a:r>
          </a:p>
          <a:p>
            <a:pPr algn="ctr"/>
            <a:r>
              <a:rPr lang="en-GB" sz="2000" dirty="0"/>
              <a:t>to make peace. </a:t>
            </a:r>
          </a:p>
          <a:p>
            <a:pPr algn="ctr"/>
            <a:r>
              <a:rPr lang="en-GB" sz="2000" dirty="0"/>
              <a:t>And we call on them now to pray for us, As we take up the cross ourselves.</a:t>
            </a:r>
            <a:endParaRPr lang="en-GB" sz="800" b="0" i="0" dirty="0">
              <a:solidFill>
                <a:srgbClr val="000000"/>
              </a:solidFill>
              <a:effectLst/>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428647519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50" name="Picture 2" descr="Maria, Holy Maria, Mother Of God, Faith, Christianity">
            <a:extLst>
              <a:ext uri="{FF2B5EF4-FFF2-40B4-BE49-F238E27FC236}">
                <a16:creationId xmlns:a16="http://schemas.microsoft.com/office/drawing/2014/main" id="{0520BB61-ACE7-49CC-B5F1-C86BDB9B8D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48" t="1783" r="2535" b="2286"/>
          <a:stretch/>
        </p:blipFill>
        <p:spPr bwMode="auto">
          <a:xfrm>
            <a:off x="7056564" y="12797"/>
            <a:ext cx="5135435" cy="6388003"/>
          </a:xfrm>
          <a:prstGeom prst="rect">
            <a:avLst/>
          </a:prstGeom>
          <a:noFill/>
          <a:ln w="25400">
            <a:solidFill>
              <a:srgbClr val="FFFFCC"/>
            </a:solidFill>
          </a:ln>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56751" y="97152"/>
            <a:ext cx="6943062" cy="5825890"/>
          </a:xfrm>
          <a:prstGeom prst="rect">
            <a:avLst/>
          </a:prstGeom>
          <a:noFill/>
        </p:spPr>
        <p:txBody>
          <a:bodyPr wrap="square">
            <a:spAutoFit/>
          </a:bodyPr>
          <a:lstStyle/>
          <a:p>
            <a:pPr algn="ctr"/>
            <a:r>
              <a:rPr lang="en-GB" sz="4400" dirty="0">
                <a:solidFill>
                  <a:srgbClr val="C00000"/>
                </a:solidFill>
              </a:rPr>
              <a:t>Women in the Bible</a:t>
            </a:r>
          </a:p>
          <a:p>
            <a:pPr algn="ctr"/>
            <a:endParaRPr lang="en-GB" sz="800" b="0" i="0" dirty="0">
              <a:solidFill>
                <a:srgbClr val="333333"/>
              </a:solidFill>
              <a:effectLst/>
            </a:endParaRPr>
          </a:p>
          <a:p>
            <a:pPr algn="ctr">
              <a:lnSpc>
                <a:spcPct val="150000"/>
              </a:lnSpc>
            </a:pPr>
            <a:r>
              <a:rPr lang="en-GB" b="0" i="0" dirty="0">
                <a:solidFill>
                  <a:srgbClr val="333333"/>
                </a:solidFill>
                <a:effectLst/>
              </a:rPr>
              <a:t>There are many notable female characters and heroes across scripture. A few, including Ruth, Esther, and Judith, emerge as especially prominent and even have whole books named after them; but there are others that have only a small appearance in the Bible, some as few as one verse. </a:t>
            </a:r>
          </a:p>
          <a:p>
            <a:pPr algn="ctr">
              <a:lnSpc>
                <a:spcPct val="150000"/>
              </a:lnSpc>
            </a:pPr>
            <a:r>
              <a:rPr lang="en-GB" b="0" i="0" dirty="0">
                <a:solidFill>
                  <a:srgbClr val="333333"/>
                </a:solidFill>
                <a:effectLst/>
              </a:rPr>
              <a:t>Many of the women in the Bible were strong, capable women; they didn’t sit around waiting for someone else to get the job done. They feared God and lived faithfully. They did what they needed to do.</a:t>
            </a:r>
          </a:p>
          <a:p>
            <a:pPr algn="ctr">
              <a:lnSpc>
                <a:spcPct val="150000"/>
              </a:lnSpc>
            </a:pPr>
            <a:r>
              <a:rPr lang="en-GB" b="0" i="0" dirty="0">
                <a:solidFill>
                  <a:srgbClr val="333333"/>
                </a:solidFill>
                <a:effectLst/>
              </a:rPr>
              <a:t>God empowered all women to be strong and follow his call, and he used the actions of these women to inspire and teach us years later through the biblical text.</a:t>
            </a:r>
            <a:endParaRPr lang="en-GB" b="0" i="0" dirty="0">
              <a:solidFill>
                <a:srgbClr val="000000"/>
              </a:solidFill>
              <a:effectLs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77809968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0" y="97152"/>
            <a:ext cx="6959869" cy="7786747"/>
          </a:xfrm>
          <a:prstGeom prst="rect">
            <a:avLst/>
          </a:prstGeom>
          <a:noFill/>
        </p:spPr>
        <p:txBody>
          <a:bodyPr wrap="square">
            <a:spAutoFit/>
          </a:bodyPr>
          <a:lstStyle/>
          <a:p>
            <a:pPr algn="ctr"/>
            <a:r>
              <a:rPr lang="en-GB" sz="4800" dirty="0">
                <a:solidFill>
                  <a:srgbClr val="C00000"/>
                </a:solidFill>
              </a:rPr>
              <a:t>Bible Women Facts!</a:t>
            </a:r>
          </a:p>
          <a:p>
            <a:pPr algn="ctr"/>
            <a:endParaRPr lang="en-GB" sz="800" b="0" i="0" dirty="0">
              <a:solidFill>
                <a:srgbClr val="333333"/>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202124"/>
                </a:solidFill>
                <a:latin typeface="+mn-lt"/>
              </a:rPr>
              <a:t>Women or women's names represent less than 8 percent of the total names in the Bible!</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0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i="0" dirty="0">
                <a:solidFill>
                  <a:srgbClr val="202124"/>
                </a:solidFill>
                <a:effectLst/>
                <a:latin typeface="+mn-lt"/>
              </a:rPr>
              <a:t>There are 93 women who speak in the Bible, 49 of whom are named!</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0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i="0" dirty="0">
                <a:solidFill>
                  <a:srgbClr val="202124"/>
                </a:solidFill>
                <a:effectLst/>
                <a:latin typeface="+mn-lt"/>
              </a:rPr>
              <a:t>Abraham's wife </a:t>
            </a:r>
            <a:r>
              <a:rPr lang="en-GB" sz="2800" i="0" dirty="0">
                <a:solidFill>
                  <a:srgbClr val="0000FF"/>
                </a:solidFill>
                <a:effectLst/>
                <a:latin typeface="+mn-lt"/>
              </a:rPr>
              <a:t>Sarah</a:t>
            </a:r>
            <a:r>
              <a:rPr lang="en-GB" sz="2800" i="0" dirty="0">
                <a:solidFill>
                  <a:srgbClr val="202124"/>
                </a:solidFill>
                <a:effectLst/>
                <a:latin typeface="+mn-lt"/>
              </a:rPr>
              <a:t> holds the distinction of being the only woman in Scripture where her age at death is recorded. She died at the age of 127 (Genesis 23:1).</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i="0" dirty="0">
              <a:solidFill>
                <a:srgbClr val="202124"/>
              </a:solidFill>
              <a:effectLst/>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5" name="Picture 4">
            <a:extLst>
              <a:ext uri="{FF2B5EF4-FFF2-40B4-BE49-F238E27FC236}">
                <a16:creationId xmlns:a16="http://schemas.microsoft.com/office/drawing/2014/main" id="{B59A3F71-BCE6-441A-A128-D431123BC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0883" y="5938"/>
            <a:ext cx="4921117" cy="6001458"/>
          </a:xfrm>
          <a:prstGeom prst="rect">
            <a:avLst/>
          </a:prstGeom>
        </p:spPr>
      </p:pic>
    </p:spTree>
    <p:extLst>
      <p:ext uri="{BB962C8B-B14F-4D97-AF65-F5344CB8AC3E}">
        <p14:creationId xmlns:p14="http://schemas.microsoft.com/office/powerpoint/2010/main" val="413965266"/>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66082" y="39936"/>
            <a:ext cx="6943062" cy="6386364"/>
          </a:xfrm>
          <a:prstGeom prst="rect">
            <a:avLst/>
          </a:prstGeom>
          <a:noFill/>
        </p:spPr>
        <p:txBody>
          <a:bodyPr wrap="square">
            <a:spAutoFit/>
          </a:bodyPr>
          <a:lstStyle/>
          <a:p>
            <a:pPr algn="ctr"/>
            <a:r>
              <a:rPr lang="en-GB" sz="4800" dirty="0">
                <a:solidFill>
                  <a:srgbClr val="C00000"/>
                </a:solidFill>
              </a:rPr>
              <a:t>Bible Women Facts!</a:t>
            </a:r>
          </a:p>
          <a:p>
            <a:pPr algn="ctr"/>
            <a:endParaRPr lang="en-GB" sz="800" b="0" i="0" dirty="0">
              <a:solidFill>
                <a:srgbClr val="333333"/>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0000FF"/>
                </a:solidFill>
                <a:latin typeface="+mn-lt"/>
              </a:rPr>
              <a:t>Deborah</a:t>
            </a:r>
            <a:r>
              <a:rPr lang="en-GB" sz="2800" dirty="0">
                <a:solidFill>
                  <a:srgbClr val="202124"/>
                </a:solidFill>
                <a:latin typeface="+mn-lt"/>
              </a:rPr>
              <a:t> was the only woman Judge over ancient Israel (Judges 4:4). She performed this important responsibility for forty years, from 1192 to 1152 B.C.</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6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b="0" i="0" u="none" strike="noStrike" dirty="0">
                <a:effectLst/>
              </a:rPr>
              <a:t>The book of </a:t>
            </a:r>
            <a:r>
              <a:rPr lang="en-GB" sz="2800" b="0" i="0" u="none" strike="noStrike" dirty="0">
                <a:solidFill>
                  <a:srgbClr val="0000FF"/>
                </a:solidFill>
                <a:effectLst/>
              </a:rPr>
              <a:t>Esther</a:t>
            </a:r>
            <a:r>
              <a:rPr lang="en-GB" sz="2800" b="0" i="0" dirty="0">
                <a:solidFill>
                  <a:srgbClr val="000000"/>
                </a:solidFill>
                <a:effectLst/>
              </a:rPr>
              <a:t>, written by her and Mordecai, is one of only two Biblical books that do not directly reference God (the other is the Song of Solomon). Esther's book and the one named after </a:t>
            </a:r>
            <a:r>
              <a:rPr lang="en-GB" sz="2800" b="0" i="0" dirty="0">
                <a:solidFill>
                  <a:srgbClr val="0000FF"/>
                </a:solidFill>
                <a:effectLst/>
              </a:rPr>
              <a:t>Ruth </a:t>
            </a:r>
            <a:r>
              <a:rPr lang="en-GB" sz="2800" b="0" i="0" dirty="0">
                <a:solidFill>
                  <a:srgbClr val="000000"/>
                </a:solidFill>
                <a:effectLst/>
              </a:rPr>
              <a:t>are the only two Biblical writings penned by women.</a:t>
            </a:r>
            <a:endParaRPr lang="en-GB" sz="28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i="0" dirty="0">
              <a:solidFill>
                <a:srgbClr val="202124"/>
              </a:solidFill>
              <a:effectLst/>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1026" name="Picture 2" descr="silhouette of three people up on mountain cliff">
            <a:extLst>
              <a:ext uri="{FF2B5EF4-FFF2-40B4-BE49-F238E27FC236}">
                <a16:creationId xmlns:a16="http://schemas.microsoft.com/office/drawing/2014/main" id="{8FDE4310-826C-49A7-947E-7CFDFF0FE4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924" y="-6130"/>
            <a:ext cx="4666076" cy="601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061525"/>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65314" y="-71180"/>
            <a:ext cx="8173617" cy="6401753"/>
          </a:xfrm>
          <a:prstGeom prst="rect">
            <a:avLst/>
          </a:prstGeom>
          <a:noFill/>
        </p:spPr>
        <p:txBody>
          <a:bodyPr wrap="square">
            <a:spAutoFit/>
          </a:bodyPr>
          <a:lstStyle/>
          <a:p>
            <a:pPr algn="ctr"/>
            <a:r>
              <a:rPr lang="en-GB" sz="3200" dirty="0">
                <a:solidFill>
                  <a:srgbClr val="C00000"/>
                </a:solidFill>
              </a:rPr>
              <a:t>The Most Mentioned Women In The Bible</a:t>
            </a:r>
          </a:p>
          <a:p>
            <a:pPr algn="ctr"/>
            <a:r>
              <a:rPr lang="en-GB" sz="3200" dirty="0">
                <a:solidFill>
                  <a:srgbClr val="0000FF"/>
                </a:solidFill>
              </a:rPr>
              <a:t>Old Testament</a:t>
            </a:r>
          </a:p>
          <a:p>
            <a:pPr algn="ctr"/>
            <a:endParaRPr lang="en-GB" sz="1200" b="0" i="0" dirty="0">
              <a:solidFill>
                <a:srgbClr val="333333"/>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1. Sarah (41), Sarai (17), Sara (2) = (</a:t>
            </a:r>
            <a:r>
              <a:rPr lang="en-GB" sz="2400" dirty="0">
                <a:solidFill>
                  <a:srgbClr val="0000FF"/>
                </a:solidFill>
                <a:latin typeface="+mn-lt"/>
              </a:rPr>
              <a:t>60 times in total</a:t>
            </a:r>
            <a:r>
              <a:rPr lang="en-GB" sz="2400" dirty="0">
                <a:solidFill>
                  <a:srgbClr val="202124"/>
                </a:solidFill>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Abraham’s wife Sarah, the name she was most commonly called in the Scriptures, is the most mentioned woman in the Bible. Before God changed her name to Sarah, she went by the name of Sarai. Her names are found a total of 60 times in the Bible.</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4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C00000"/>
                </a:solidFill>
                <a:latin typeface="+mn-lt"/>
              </a:rPr>
              <a:t>The Rest Of The Top 5 Women</a:t>
            </a: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2. Esther (</a:t>
            </a:r>
            <a:r>
              <a:rPr lang="en-GB" sz="2400" dirty="0">
                <a:solidFill>
                  <a:srgbClr val="0000FF"/>
                </a:solidFill>
                <a:latin typeface="+mn-lt"/>
              </a:rPr>
              <a:t>56 times in total</a:t>
            </a:r>
            <a:r>
              <a:rPr lang="en-GB" sz="2400" dirty="0">
                <a:solidFill>
                  <a:srgbClr val="202124"/>
                </a:solidFill>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4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3. Rachel (</a:t>
            </a:r>
            <a:r>
              <a:rPr lang="en-GB" sz="2400" dirty="0">
                <a:solidFill>
                  <a:srgbClr val="0000FF"/>
                </a:solidFill>
                <a:latin typeface="+mn-lt"/>
              </a:rPr>
              <a:t>47 times in total</a:t>
            </a:r>
            <a:r>
              <a:rPr lang="en-GB" sz="2400" dirty="0">
                <a:solidFill>
                  <a:srgbClr val="202124"/>
                </a:solidFill>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4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4. Leah (</a:t>
            </a:r>
            <a:r>
              <a:rPr lang="en-GB" sz="2400" dirty="0">
                <a:solidFill>
                  <a:srgbClr val="0000FF"/>
                </a:solidFill>
              </a:rPr>
              <a:t>34</a:t>
            </a:r>
            <a:r>
              <a:rPr lang="en-GB" sz="2400" dirty="0">
                <a:solidFill>
                  <a:srgbClr val="0000FF"/>
                </a:solidFill>
                <a:latin typeface="+mn-lt"/>
              </a:rPr>
              <a:t> times in total</a:t>
            </a:r>
            <a:r>
              <a:rPr lang="en-GB" sz="2400" dirty="0">
                <a:solidFill>
                  <a:srgbClr val="202124"/>
                </a:solidFill>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4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5. Rebekah (</a:t>
            </a:r>
            <a:r>
              <a:rPr lang="en-GB" sz="2400" dirty="0">
                <a:solidFill>
                  <a:srgbClr val="0000FF"/>
                </a:solidFill>
                <a:latin typeface="+mn-lt"/>
              </a:rPr>
              <a:t>30 times in total</a:t>
            </a:r>
            <a:r>
              <a:rPr lang="en-GB" sz="2400" dirty="0">
                <a:solidFill>
                  <a:srgbClr val="202124"/>
                </a:solidFill>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400" i="0" dirty="0">
              <a:solidFill>
                <a:srgbClr val="202124"/>
              </a:solidFill>
              <a:effectLs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1026" name="Picture 2" descr="text">
            <a:extLst>
              <a:ext uri="{FF2B5EF4-FFF2-40B4-BE49-F238E27FC236}">
                <a16:creationId xmlns:a16="http://schemas.microsoft.com/office/drawing/2014/main" id="{CEF13D1D-A414-41E9-AA26-90C596E6F5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2715"/>
          <a:stretch/>
        </p:blipFill>
        <p:spPr bwMode="auto">
          <a:xfrm>
            <a:off x="8386176" y="-29192"/>
            <a:ext cx="3805824" cy="6036588"/>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96540"/>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0" y="162086"/>
            <a:ext cx="8164286" cy="5447645"/>
          </a:xfrm>
          <a:prstGeom prst="rect">
            <a:avLst/>
          </a:prstGeom>
          <a:noFill/>
        </p:spPr>
        <p:txBody>
          <a:bodyPr wrap="square">
            <a:spAutoFit/>
          </a:bodyPr>
          <a:lstStyle/>
          <a:p>
            <a:pPr algn="ctr"/>
            <a:r>
              <a:rPr lang="en-GB" sz="3200" dirty="0">
                <a:solidFill>
                  <a:srgbClr val="C00000"/>
                </a:solidFill>
              </a:rPr>
              <a:t>The Most Mentioned Women In The Bible</a:t>
            </a:r>
          </a:p>
          <a:p>
            <a:pPr marL="0" marR="0" lvl="0" indent="0" algn="ctr" defTabSz="914400" rtl="0" eaLnBrk="0" fontAlgn="base" latinLnBrk="0" hangingPunct="0">
              <a:lnSpc>
                <a:spcPct val="100000"/>
              </a:lnSpc>
              <a:spcBef>
                <a:spcPct val="0"/>
              </a:spcBef>
              <a:spcAft>
                <a:spcPct val="0"/>
              </a:spcAft>
              <a:buClrTx/>
              <a:buSzTx/>
              <a:buFontTx/>
              <a:buNone/>
              <a:tabLst/>
            </a:pPr>
            <a:r>
              <a:rPr lang="en-GB" sz="3200" i="0" dirty="0">
                <a:solidFill>
                  <a:srgbClr val="0000FF"/>
                </a:solidFill>
                <a:effectLst/>
                <a:latin typeface="+mn-lt"/>
              </a:rPr>
              <a:t>New Testament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000" i="0" dirty="0">
              <a:solidFill>
                <a:srgbClr val="0000FF"/>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C00000"/>
                </a:solidFill>
              </a:rPr>
              <a:t>Mary</a:t>
            </a:r>
            <a:r>
              <a:rPr lang="en-GB" sz="2400" dirty="0">
                <a:solidFill>
                  <a:srgbClr val="202124"/>
                </a:solidFill>
              </a:rPr>
              <a:t>, t</a:t>
            </a:r>
            <a:r>
              <a:rPr lang="en-GB" sz="2400" i="0" dirty="0">
                <a:solidFill>
                  <a:srgbClr val="202124"/>
                </a:solidFill>
                <a:effectLst/>
                <a:latin typeface="+mn-lt"/>
              </a:rPr>
              <a:t>he mother of Jesus is the most mentioned woman in the New Testament. </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6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i="0" dirty="0">
                <a:solidFill>
                  <a:srgbClr val="202124"/>
                </a:solidFill>
                <a:effectLst/>
                <a:latin typeface="+mn-lt"/>
              </a:rPr>
              <a:t>In addition to Mary’s name appearing 19 times in the New Testament, she is also referred to a number of other times in the Bible as the mother of Jesus.</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6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i="0" dirty="0">
                <a:solidFill>
                  <a:srgbClr val="C00000"/>
                </a:solidFill>
                <a:effectLst/>
                <a:latin typeface="+mn-lt"/>
              </a:rPr>
              <a:t>Mary Magdalene </a:t>
            </a:r>
            <a:r>
              <a:rPr lang="en-GB" sz="2400" i="0" dirty="0">
                <a:solidFill>
                  <a:srgbClr val="202124"/>
                </a:solidFill>
                <a:effectLst/>
                <a:latin typeface="+mn-lt"/>
              </a:rPr>
              <a:t>is mentioned 12 times by name in the New Testament</a:t>
            </a:r>
            <a:r>
              <a:rPr lang="en-GB" sz="2400" dirty="0">
                <a:solidFill>
                  <a:srgbClr val="202124"/>
                </a:solidFill>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6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i="0" dirty="0">
                <a:solidFill>
                  <a:srgbClr val="202124"/>
                </a:solidFill>
                <a:effectLst/>
                <a:latin typeface="+mn-lt"/>
              </a:rPr>
              <a:t>In June 2016 she was acknowledged by the Pope as Apostle to the Apostles</a:t>
            </a: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2050" name="Picture 2" descr="Willow Tree woman carrying baby figurine">
            <a:extLst>
              <a:ext uri="{FF2B5EF4-FFF2-40B4-BE49-F238E27FC236}">
                <a16:creationId xmlns:a16="http://schemas.microsoft.com/office/drawing/2014/main" id="{0BE4CC34-97A5-4613-B3F5-6CF74C7432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34" t="18202" r="17777"/>
          <a:stretch/>
        </p:blipFill>
        <p:spPr bwMode="auto">
          <a:xfrm>
            <a:off x="8348132" y="14474"/>
            <a:ext cx="3843867" cy="599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957385"/>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22620" y="1953866"/>
            <a:ext cx="12184911"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3800" dirty="0">
                <a:solidFill>
                  <a:srgbClr val="0000FF"/>
                </a:solidFill>
              </a:rPr>
              <a:t>Jehosheba</a:t>
            </a:r>
          </a:p>
          <a:p>
            <a:r>
              <a:rPr lang="en-GB" sz="6600" dirty="0">
                <a:solidFill>
                  <a:srgbClr val="FFFFCC"/>
                </a:solidFill>
              </a:rPr>
              <a:t>‘Jehovah Is Her Oath’</a:t>
            </a:r>
          </a:p>
        </p:txBody>
      </p:sp>
    </p:spTree>
    <p:extLst>
      <p:ext uri="{BB962C8B-B14F-4D97-AF65-F5344CB8AC3E}">
        <p14:creationId xmlns:p14="http://schemas.microsoft.com/office/powerpoint/2010/main" val="71267015"/>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1138</Words>
  <Application>Microsoft Office PowerPoint</Application>
  <PresentationFormat>Widescreen</PresentationFormat>
  <Paragraphs>116</Paragraphs>
  <Slides>17</Slides>
  <Notes>12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Century Gothic</vt:lpstr>
      <vt:lpstr>Office Theme</vt:lpstr>
      <vt:lpstr>Women in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Women in the Bible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the Bible</dc:title>
  <dc:creator>Tony Gorton</dc:creator>
  <cp:lastModifiedBy>Claire O'Neill</cp:lastModifiedBy>
  <cp:revision>49</cp:revision>
  <dcterms:created xsi:type="dcterms:W3CDTF">2021-03-29T08:00:15Z</dcterms:created>
  <dcterms:modified xsi:type="dcterms:W3CDTF">2021-05-10T11:39:00Z</dcterms:modified>
</cp:coreProperties>
</file>