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1061" r:id="rId4"/>
    <p:sldId id="1076" r:id="rId5"/>
    <p:sldId id="1085" r:id="rId6"/>
    <p:sldId id="1108" r:id="rId7"/>
    <p:sldId id="1114" r:id="rId8"/>
    <p:sldId id="1090" r:id="rId9"/>
    <p:sldId id="1111" r:id="rId10"/>
    <p:sldId id="383" r:id="rId11"/>
    <p:sldId id="1109" r:id="rId12"/>
    <p:sldId id="1110" r:id="rId13"/>
    <p:sldId id="1112" r:id="rId14"/>
    <p:sldId id="1113" r:id="rId15"/>
    <p:sldId id="1115" r:id="rId16"/>
    <p:sldId id="1116" r:id="rId17"/>
    <p:sldId id="338" r:id="rId18"/>
    <p:sldId id="1104" r:id="rId19"/>
    <p:sldId id="1105" r:id="rId20"/>
    <p:sldId id="1089" r:id="rId21"/>
    <p:sldId id="1102" r:id="rId22"/>
    <p:sldId id="1092" r:id="rId23"/>
    <p:sldId id="1082" r:id="rId24"/>
    <p:sldId id="1107" r:id="rId25"/>
    <p:sldId id="1093" r:id="rId26"/>
    <p:sldId id="10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106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30/04/2021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80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9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66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52344B-C353-4239-B3EF-CDFE340FB474}" type="slidenum">
              <a:rPr lang="en-GB" smtClean="0"/>
              <a:t>17</a:t>
            </a:fld>
            <a:endParaRPr lang="en-GB"/>
          </a:p>
        </p:txBody>
      </p:sp>
    </p:spTree>
    <p:extLst>
      <p:ext uri="{BB962C8B-B14F-4D97-AF65-F5344CB8AC3E}">
        <p14:creationId xmlns:p14="http://schemas.microsoft.com/office/powerpoint/2010/main" val="2519101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52344B-C353-4239-B3EF-CDFE340FB474}" type="slidenum">
              <a:rPr lang="en-GB" smtClean="0"/>
              <a:t>18</a:t>
            </a:fld>
            <a:endParaRPr lang="en-GB"/>
          </a:p>
        </p:txBody>
      </p:sp>
    </p:spTree>
    <p:extLst>
      <p:ext uri="{BB962C8B-B14F-4D97-AF65-F5344CB8AC3E}">
        <p14:creationId xmlns:p14="http://schemas.microsoft.com/office/powerpoint/2010/main" val="248982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52344B-C353-4239-B3EF-CDFE340FB474}" type="slidenum">
              <a:rPr lang="en-GB" smtClean="0"/>
              <a:t>19</a:t>
            </a:fld>
            <a:endParaRPr lang="en-GB"/>
          </a:p>
        </p:txBody>
      </p:sp>
    </p:spTree>
    <p:extLst>
      <p:ext uri="{BB962C8B-B14F-4D97-AF65-F5344CB8AC3E}">
        <p14:creationId xmlns:p14="http://schemas.microsoft.com/office/powerpoint/2010/main" val="282488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20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21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137947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23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410694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24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93464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25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96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96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8593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9</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3678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23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5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t>
            </a:r>
          </a:p>
          <a:p>
            <a:endParaRPr lang="en-GB" dirty="0"/>
          </a:p>
          <a:p>
            <a:r>
              <a:rPr lang="en-GB" dirty="0"/>
              <a:t>Look carefully to see which one is Jesus – the one with the thorns.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6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30/04/2021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30/04/2021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7194884" y="5188806"/>
            <a:ext cx="5000660"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dirty="0">
                <a:solidFill>
                  <a:srgbClr val="0000FF"/>
                </a:solidFill>
              </a:rPr>
              <a:t>Mary</a:t>
            </a:r>
          </a:p>
          <a:p>
            <a:r>
              <a:rPr lang="en-GB" sz="6600" dirty="0">
                <a:solidFill>
                  <a:srgbClr val="7030A0"/>
                </a:solidFill>
              </a:rPr>
              <a:t>‘Our Lady’</a:t>
            </a:r>
            <a:endParaRPr lang="en-GB" sz="3600" dirty="0">
              <a:solidFill>
                <a:srgbClr val="7030A0"/>
              </a:solidFill>
            </a:endParaRP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281017" y="140896"/>
            <a:ext cx="6713620" cy="6124754"/>
          </a:xfrm>
          <a:prstGeom prst="rect">
            <a:avLst/>
          </a:prstGeom>
        </p:spPr>
        <p:txBody>
          <a:bodyPr wrap="square">
            <a:spAutoFit/>
          </a:bodyPr>
          <a:lstStyle/>
          <a:p>
            <a:pPr algn="ctr">
              <a:defRPr/>
            </a:pPr>
            <a:r>
              <a:rPr lang="en-GB" sz="3200" dirty="0"/>
              <a:t>As befitting the Mother of God and Queen on Heaven, Mary has numerous titles and names.</a:t>
            </a:r>
          </a:p>
          <a:p>
            <a:pPr algn="ctr">
              <a:defRPr/>
            </a:pPr>
            <a:endParaRPr lang="en-GB" sz="2000" dirty="0"/>
          </a:p>
          <a:p>
            <a:pPr algn="ctr">
              <a:defRPr/>
            </a:pPr>
            <a:r>
              <a:rPr lang="en-GB" sz="3200" dirty="0"/>
              <a:t> How else could we grasp the aspects of Our Lady merely by her given name?</a:t>
            </a:r>
          </a:p>
          <a:p>
            <a:pPr algn="ctr">
              <a:defRPr/>
            </a:pPr>
            <a:endParaRPr lang="en-GB" sz="2400" dirty="0"/>
          </a:p>
          <a:p>
            <a:pPr algn="ctr">
              <a:defRPr/>
            </a:pPr>
            <a:r>
              <a:rPr lang="en-GB" sz="3200" dirty="0"/>
              <a:t>And strange but true…the Gospel of John doesn't even name Mary, only referring to her as the mother of Jesus!</a:t>
            </a: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0" name="Picture 2" descr="Virgin Mary, Catholic, Religion, Saint, Church, Faith">
            <a:extLst>
              <a:ext uri="{FF2B5EF4-FFF2-40B4-BE49-F238E27FC236}">
                <a16:creationId xmlns:a16="http://schemas.microsoft.com/office/drawing/2014/main" id="{37591D51-40D4-44DF-8434-2B7F3A8A90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r="7973"/>
          <a:stretch/>
        </p:blipFill>
        <p:spPr bwMode="auto">
          <a:xfrm>
            <a:off x="7275654" y="0"/>
            <a:ext cx="4916346"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449736"/>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216569" y="326336"/>
            <a:ext cx="7665800" cy="5878532"/>
          </a:xfrm>
          <a:prstGeom prst="rect">
            <a:avLst/>
          </a:prstGeom>
        </p:spPr>
        <p:txBody>
          <a:bodyPr wrap="square">
            <a:spAutoFit/>
          </a:bodyPr>
          <a:lstStyle/>
          <a:p>
            <a:pPr algn="ctr">
              <a:defRPr/>
            </a:pPr>
            <a:r>
              <a:rPr lang="en-GB" sz="4400" dirty="0">
                <a:solidFill>
                  <a:srgbClr val="C00000"/>
                </a:solidFill>
              </a:rPr>
              <a:t>Alternative ‘Titles’ for Mary</a:t>
            </a:r>
          </a:p>
          <a:p>
            <a:pPr algn="ctr">
              <a:defRPr/>
            </a:pPr>
            <a:endParaRPr lang="en-GB" sz="1600" dirty="0">
              <a:solidFill>
                <a:srgbClr val="C00000"/>
              </a:solidFill>
            </a:endParaRPr>
          </a:p>
          <a:p>
            <a:pPr algn="ctr">
              <a:defRPr/>
            </a:pPr>
            <a:r>
              <a:rPr lang="en-GB" sz="2800" dirty="0">
                <a:solidFill>
                  <a:srgbClr val="0000FF"/>
                </a:solidFill>
              </a:rPr>
              <a:t>Blessed Virgin Mary: </a:t>
            </a:r>
            <a:r>
              <a:rPr lang="en-GB" sz="2800" dirty="0"/>
              <a:t>This refers to the fact that Mary is ever-virgin — before, during and after the birth of Jesus.</a:t>
            </a:r>
          </a:p>
          <a:p>
            <a:pPr algn="ctr">
              <a:defRPr/>
            </a:pPr>
            <a:endParaRPr lang="en-GB" sz="1600" dirty="0"/>
          </a:p>
          <a:p>
            <a:pPr algn="ctr">
              <a:defRPr/>
            </a:pPr>
            <a:r>
              <a:rPr lang="en-GB" sz="2800" dirty="0">
                <a:solidFill>
                  <a:srgbClr val="0000FF"/>
                </a:solidFill>
              </a:rPr>
              <a:t>Mother of God: </a:t>
            </a:r>
            <a:r>
              <a:rPr lang="en-GB" sz="2800" dirty="0"/>
              <a:t>Officially given to Mary at the Council of Ephesus in 431 under the Greek term of </a:t>
            </a:r>
            <a:r>
              <a:rPr lang="en-GB" sz="2800" dirty="0" err="1"/>
              <a:t>Theotokos</a:t>
            </a:r>
            <a:r>
              <a:rPr lang="en-GB" sz="2800" dirty="0"/>
              <a:t> (one who bears the One who is God), this title recognizes that her son Jesus is both fully God and fully man.</a:t>
            </a:r>
          </a:p>
          <a:p>
            <a:pPr algn="ctr">
              <a:defRPr/>
            </a:pPr>
            <a:endParaRPr lang="en-GB"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2" descr="Christian, Christmas, Jesus, Mary, Nativity, Religious">
            <a:extLst>
              <a:ext uri="{FF2B5EF4-FFF2-40B4-BE49-F238E27FC236}">
                <a16:creationId xmlns:a16="http://schemas.microsoft.com/office/drawing/2014/main" id="{F01A2FED-963D-43E5-A6D9-4E33F549F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369" y="212735"/>
            <a:ext cx="3669952" cy="579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4064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156412" y="57089"/>
            <a:ext cx="7856620" cy="6986528"/>
          </a:xfrm>
          <a:prstGeom prst="rect">
            <a:avLst/>
          </a:prstGeom>
        </p:spPr>
        <p:txBody>
          <a:bodyPr wrap="square">
            <a:spAutoFit/>
          </a:bodyPr>
          <a:lstStyle/>
          <a:p>
            <a:pPr algn="ctr">
              <a:defRPr/>
            </a:pPr>
            <a:r>
              <a:rPr lang="en-GB" sz="2800" dirty="0">
                <a:solidFill>
                  <a:srgbClr val="0000FF"/>
                </a:solidFill>
              </a:rPr>
              <a:t>Our Lady: </a:t>
            </a:r>
            <a:r>
              <a:rPr lang="en-GB" sz="2800" dirty="0"/>
              <a:t>A title deriving from courtly honours, often used for noble women and queens, it appears in many languages.</a:t>
            </a:r>
          </a:p>
          <a:p>
            <a:pPr algn="ctr">
              <a:defRPr/>
            </a:pPr>
            <a:endParaRPr lang="en-GB" sz="1600" dirty="0"/>
          </a:p>
          <a:p>
            <a:pPr algn="ctr">
              <a:defRPr/>
            </a:pPr>
            <a:r>
              <a:rPr lang="en-GB" sz="2800" dirty="0">
                <a:solidFill>
                  <a:srgbClr val="0000FF"/>
                </a:solidFill>
              </a:rPr>
              <a:t>Queen of Heaven: </a:t>
            </a:r>
            <a:r>
              <a:rPr lang="en-GB" sz="2800" dirty="0"/>
              <a:t>As the mother of Jesus, Mary takes her place by his side as queen and is addressed as such.</a:t>
            </a:r>
          </a:p>
          <a:p>
            <a:pPr algn="ctr">
              <a:defRPr/>
            </a:pPr>
            <a:endParaRPr lang="en-GB" sz="1600" dirty="0"/>
          </a:p>
          <a:p>
            <a:pPr algn="ctr">
              <a:defRPr/>
            </a:pPr>
            <a:r>
              <a:rPr lang="en-GB" sz="2800" dirty="0">
                <a:solidFill>
                  <a:srgbClr val="0000FF"/>
                </a:solidFill>
              </a:rPr>
              <a:t>Immaculate Conception: </a:t>
            </a:r>
            <a:r>
              <a:rPr lang="en-GB" sz="2800" dirty="0"/>
              <a:t>This title recognizes that Mary was conceived without original sin.</a:t>
            </a:r>
          </a:p>
          <a:p>
            <a:pPr algn="ctr">
              <a:defRPr/>
            </a:pPr>
            <a:endParaRPr lang="en-GB" sz="1600" dirty="0"/>
          </a:p>
          <a:p>
            <a:pPr algn="ctr">
              <a:defRPr/>
            </a:pPr>
            <a:r>
              <a:rPr lang="en-GB" sz="2800" dirty="0">
                <a:solidFill>
                  <a:srgbClr val="0000FF"/>
                </a:solidFill>
              </a:rPr>
              <a:t>The Assumption: </a:t>
            </a:r>
            <a:r>
              <a:rPr lang="en-GB" sz="2800" dirty="0"/>
              <a:t>Refers to the fact that Mary was bodily taken up (assumed) into heaven after her death.</a:t>
            </a:r>
          </a:p>
          <a:p>
            <a:pPr algn="ctr">
              <a:defRPr/>
            </a:pPr>
            <a:endParaRPr lang="en-GB"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Christian, Christmas, Jesus, Mary, Nativity, Religious">
            <a:extLst>
              <a:ext uri="{FF2B5EF4-FFF2-40B4-BE49-F238E27FC236}">
                <a16:creationId xmlns:a16="http://schemas.microsoft.com/office/drawing/2014/main" id="{45AE55F9-9047-425F-8097-CBC63ECF3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032" y="212735"/>
            <a:ext cx="3669952" cy="579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0924"/>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0" y="212735"/>
            <a:ext cx="7170821" cy="5693866"/>
          </a:xfrm>
          <a:prstGeom prst="rect">
            <a:avLst/>
          </a:prstGeom>
        </p:spPr>
        <p:txBody>
          <a:bodyPr wrap="square">
            <a:spAutoFit/>
          </a:bodyPr>
          <a:lstStyle/>
          <a:p>
            <a:pPr algn="ctr">
              <a:defRPr/>
            </a:pPr>
            <a:r>
              <a:rPr lang="en-GB" sz="2800" dirty="0"/>
              <a:t>Mary loved God and wanted to serve him with all her heart. But she was just a poor girl in an insignificant town, from a humble family, with little expectations that her life going to be any different than most. </a:t>
            </a:r>
          </a:p>
          <a:p>
            <a:pPr algn="ctr">
              <a:defRPr/>
            </a:pPr>
            <a:r>
              <a:rPr lang="en-GB" sz="2800" dirty="0"/>
              <a:t>When the angel Gabriel came to Mary to tell her she was chosen and favoured by God to be the mother of his son, despite her own fear, she exhibited great courage and character: ‘I am the Lord’s servant…May your word to me be fulfilled.’ </a:t>
            </a:r>
            <a:r>
              <a:rPr lang="en-GB" sz="2800" dirty="0">
                <a:solidFill>
                  <a:srgbClr val="0000FF"/>
                </a:solidFill>
              </a:rPr>
              <a:t>(Luke 1:38). </a:t>
            </a:r>
            <a:endParaRPr kumimoji="0" lang="en-GB" sz="3600" b="0" i="0" u="none" strike="noStrike" kern="1200" cap="none" spc="0" normalizeH="0" baseline="0" noProof="0" dirty="0">
              <a:ln>
                <a:noFill/>
              </a:ln>
              <a:solidFill>
                <a:srgbClr val="0000FF"/>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0" name="Picture 2" descr="Virgin Mary, Catholic, Religion, Saint, Church, Faith">
            <a:extLst>
              <a:ext uri="{FF2B5EF4-FFF2-40B4-BE49-F238E27FC236}">
                <a16:creationId xmlns:a16="http://schemas.microsoft.com/office/drawing/2014/main" id="{37591D51-40D4-44DF-8434-2B7F3A8A90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r="7973"/>
          <a:stretch/>
        </p:blipFill>
        <p:spPr bwMode="auto">
          <a:xfrm>
            <a:off x="7275654" y="0"/>
            <a:ext cx="4916346"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79823"/>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214842" y="212735"/>
            <a:ext cx="6845969" cy="6063198"/>
          </a:xfrm>
          <a:prstGeom prst="rect">
            <a:avLst/>
          </a:prstGeom>
        </p:spPr>
        <p:txBody>
          <a:bodyPr wrap="square">
            <a:spAutoFit/>
          </a:bodyPr>
          <a:lstStyle/>
          <a:p>
            <a:pPr algn="ctr">
              <a:defRPr/>
            </a:pPr>
            <a:r>
              <a:rPr lang="en-GB" sz="2800" dirty="0"/>
              <a:t>She also exhibited great courage and character during Jesus’ earthly life and ministry. She pressed Jesus to provide wine when it ran low at the wedding in Cana, she approached Jesus when he was left behind at the temple, she went from Nazareth to Capernaum when she learned what was being reported their about Jesus, and she attempts to protect Jesus in some of the stickiest of situations. She was a person of discipleship and faith, and the first true follower of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0" name="Picture 2" descr="Virgin Mary, Catholic, Religion, Saint, Church, Faith">
            <a:extLst>
              <a:ext uri="{FF2B5EF4-FFF2-40B4-BE49-F238E27FC236}">
                <a16:creationId xmlns:a16="http://schemas.microsoft.com/office/drawing/2014/main" id="{37591D51-40D4-44DF-8434-2B7F3A8A90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r="7973"/>
          <a:stretch/>
        </p:blipFill>
        <p:spPr bwMode="auto">
          <a:xfrm>
            <a:off x="7275654" y="0"/>
            <a:ext cx="4916346"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200889"/>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262968" y="272893"/>
            <a:ext cx="6968011" cy="5509200"/>
          </a:xfrm>
          <a:prstGeom prst="rect">
            <a:avLst/>
          </a:prstGeom>
        </p:spPr>
        <p:txBody>
          <a:bodyPr wrap="square">
            <a:spAutoFit/>
          </a:bodyPr>
          <a:lstStyle/>
          <a:p>
            <a:pPr algn="ctr">
              <a:defRPr/>
            </a:pPr>
            <a:r>
              <a:rPr lang="en-GB" sz="4400" dirty="0">
                <a:solidFill>
                  <a:srgbClr val="C00000"/>
                </a:solidFill>
              </a:rPr>
              <a:t>Instrumental in Jesus’ Life</a:t>
            </a:r>
          </a:p>
          <a:p>
            <a:pPr algn="ctr">
              <a:defRPr/>
            </a:pPr>
            <a:endParaRPr lang="en-GB" sz="2000" dirty="0">
              <a:solidFill>
                <a:srgbClr val="C00000"/>
              </a:solidFill>
            </a:endParaRPr>
          </a:p>
          <a:p>
            <a:pPr algn="ctr">
              <a:defRPr/>
            </a:pPr>
            <a:r>
              <a:rPr lang="en-GB" sz="3200" dirty="0"/>
              <a:t>The first recorded miracle of Jesus was performed at a wedding in Cana. In John 2:1-2, we are told, “When the wine ran out, the mother of Jesus said to Him, ‘They have no wine.’ And Jesus said to her, ‘Woman, what does this have to do with me? My hour has not yet come.’</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6146" name="Picture 2" descr="Virgin Mary, Santa Maria, Baby Jesus, Christmas">
            <a:extLst>
              <a:ext uri="{FF2B5EF4-FFF2-40B4-BE49-F238E27FC236}">
                <a16:creationId xmlns:a16="http://schemas.microsoft.com/office/drawing/2014/main" id="{0A8BD0C0-EE1B-49E9-B5CF-BA34E0E5B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0683" y="-12796"/>
            <a:ext cx="3788945" cy="585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4532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94526" y="249098"/>
            <a:ext cx="8652432" cy="5509200"/>
          </a:xfrm>
          <a:prstGeom prst="rect">
            <a:avLst/>
          </a:prstGeom>
        </p:spPr>
        <p:txBody>
          <a:bodyPr wrap="square">
            <a:spAutoFit/>
          </a:bodyPr>
          <a:lstStyle/>
          <a:p>
            <a:pPr algn="ctr">
              <a:defRPr/>
            </a:pPr>
            <a:r>
              <a:rPr lang="en-GB" sz="3200" dirty="0"/>
              <a:t>His mother said to the servants. ‘Do whatever he tells you.’” </a:t>
            </a:r>
          </a:p>
          <a:p>
            <a:pPr algn="ctr">
              <a:defRPr/>
            </a:pPr>
            <a:r>
              <a:rPr lang="en-GB" sz="3200" dirty="0"/>
              <a:t>Mary was instrumental in calling Jesus’ attention to the need and these verses remind us of Jesus’ true purpose. </a:t>
            </a:r>
          </a:p>
          <a:p>
            <a:pPr algn="ctr">
              <a:defRPr/>
            </a:pPr>
            <a:r>
              <a:rPr lang="en-GB" sz="3200" dirty="0"/>
              <a:t>She was also present at the Crucifixion in Jerusalem. There, she was given into John the Apostle’s care. She was also present with the disciples in the days before the Pentecost. It is also believed that she was present at the resurrection and Ascension.</a:t>
            </a:r>
            <a:endParaRPr kumimoji="0" lang="en-GB" sz="4000" b="0" i="0" u="none" strike="noStrike" kern="1200" cap="none" spc="0" normalizeH="0" baseline="0" noProof="0" dirty="0">
              <a:ln>
                <a:noFill/>
              </a:ln>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9222" name="Picture 6" descr="Jesus, Christ, God, Holy, Spirit, Bible, Gospel">
            <a:extLst>
              <a:ext uri="{FF2B5EF4-FFF2-40B4-BE49-F238E27FC236}">
                <a16:creationId xmlns:a16="http://schemas.microsoft.com/office/drawing/2014/main" id="{96F6A2AF-8FF5-465B-BE26-357FBE90FF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018" t="16895" r="38246"/>
          <a:stretch/>
        </p:blipFill>
        <p:spPr bwMode="auto">
          <a:xfrm>
            <a:off x="9023685" y="0"/>
            <a:ext cx="3168316" cy="6009524"/>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8464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63" y="41210"/>
            <a:ext cx="7338524" cy="872749"/>
          </a:xfrm>
        </p:spPr>
        <p:txBody>
          <a:bodyPr>
            <a:normAutofit/>
          </a:bodyPr>
          <a:lstStyle/>
          <a:p>
            <a:pPr algn="ctr"/>
            <a:r>
              <a:rPr lang="en-GB" sz="4800" dirty="0">
                <a:solidFill>
                  <a:srgbClr val="C00000"/>
                </a:solidFill>
                <a:latin typeface="+mn-lt"/>
                <a:cs typeface="Calibri Light" panose="020F0302020204030204" pitchFamily="34" charset="0"/>
              </a:rPr>
              <a:t>The Annunciation </a:t>
            </a:r>
          </a:p>
        </p:txBody>
      </p:sp>
      <p:sp>
        <p:nvSpPr>
          <p:cNvPr id="3" name="TextBox 2"/>
          <p:cNvSpPr txBox="1"/>
          <p:nvPr/>
        </p:nvSpPr>
        <p:spPr>
          <a:xfrm>
            <a:off x="226636" y="955170"/>
            <a:ext cx="7002378" cy="5970865"/>
          </a:xfrm>
          <a:prstGeom prst="rect">
            <a:avLst/>
          </a:prstGeom>
          <a:noFill/>
        </p:spPr>
        <p:txBody>
          <a:bodyPr wrap="square" rtlCol="0">
            <a:spAutoFit/>
          </a:bodyPr>
          <a:lstStyle/>
          <a:p>
            <a:pPr algn="ctr"/>
            <a:r>
              <a:rPr lang="en-GB" sz="3200" dirty="0">
                <a:solidFill>
                  <a:srgbClr val="000000"/>
                </a:solidFill>
                <a:cs typeface="Calibri Light" panose="020F0302020204030204" pitchFamily="34" charset="0"/>
              </a:rPr>
              <a:t>In the sixth month of Elizabeth’s pregnancy, God sent the angel Gabriel to Nazareth, a town in Galilee, to a virgin pledged to be married to a man named Joseph, a descendant of David. The virgin’s name was Mary. The angel went to her and said, “Greetings, you who are highly favoured! The Lord is with you.”</a:t>
            </a:r>
          </a:p>
          <a:p>
            <a:endParaRPr lang="en-GB" sz="2400" dirty="0">
              <a:solidFill>
                <a:srgbClr val="000000"/>
              </a:solidFill>
              <a:cs typeface="Calibri Light" panose="020F0302020204030204" pitchFamily="34" charset="0"/>
            </a:endParaRPr>
          </a:p>
          <a:p>
            <a:endParaRPr lang="en-GB" sz="2000" dirty="0">
              <a:solidFill>
                <a:srgbClr val="000000"/>
              </a:solidFill>
              <a:latin typeface="Candara" panose="020E0502030303020204" pitchFamily="34" charset="0"/>
              <a:cs typeface="Calibri" panose="020F0502020204030204" pitchFamily="34" charset="0"/>
            </a:endParaRPr>
          </a:p>
          <a:p>
            <a:endParaRPr lang="en-GB" dirty="0"/>
          </a:p>
        </p:txBody>
      </p:sp>
      <p:pic>
        <p:nvPicPr>
          <p:cNvPr id="21506" name="Picture 2" descr="The Annunciation, Virgin Mary, Archangel Gabriel, Icon"/>
          <p:cNvPicPr>
            <a:picLocks noChangeAspect="1" noChangeArrowheads="1"/>
          </p:cNvPicPr>
          <p:nvPr/>
        </p:nvPicPr>
        <p:blipFill rotWithShape="1">
          <a:blip r:embed="rId4">
            <a:extLst>
              <a:ext uri="{28A0092B-C50C-407E-A947-70E740481C1C}">
                <a14:useLocalDpi xmlns:a14="http://schemas.microsoft.com/office/drawing/2010/main" val="0"/>
              </a:ext>
            </a:extLst>
          </a:blip>
          <a:srcRect b="28954"/>
          <a:stretch/>
        </p:blipFill>
        <p:spPr bwMode="auto">
          <a:xfrm>
            <a:off x="7397087" y="-1"/>
            <a:ext cx="4794913" cy="6071191"/>
          </a:xfrm>
          <a:prstGeom prst="rect">
            <a:avLst/>
          </a:prstGeom>
          <a:noFill/>
          <a:ln w="25400">
            <a:solidFill>
              <a:srgbClr val="FFFFCC"/>
            </a:solidFill>
          </a:ln>
        </p:spPr>
      </p:pic>
      <p:pic>
        <p:nvPicPr>
          <p:cNvPr id="7" name="Picture 6">
            <a:extLst>
              <a:ext uri="{FF2B5EF4-FFF2-40B4-BE49-F238E27FC236}">
                <a16:creationId xmlns:a16="http://schemas.microsoft.com/office/drawing/2014/main" id="{FF32125C-B033-4CCF-AF92-A9D3A9235A5C}"/>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403080085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105013"/>
            <a:ext cx="7312866" cy="6647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entury Gothic" panose="020F0302020204030204"/>
                <a:ea typeface="+mn-ea"/>
                <a:cs typeface="Calibri Light" panose="020F0302020204030204" pitchFamily="34" charset="0"/>
              </a:rPr>
              <a:t>Mary was greatly troubled at his words and wondered what kind of greeting this might be. But the angel said to her, “Do not be afraid, Mary; you have found favour with God. You will conceive and give birth to a son, and you are to call him Jesus. He will be great and will be called the Son of the Most High. The Lord God will give him the throne of his father David, and he will reign over Jacob’s descendants forever; his kingdom will never end.” “How will this be,” Mary asked the angel, “since I am a virgin?”</a:t>
            </a:r>
          </a:p>
          <a:p>
            <a:endParaRPr lang="en-GB" sz="2400" dirty="0">
              <a:solidFill>
                <a:srgbClr val="000000"/>
              </a:solidFill>
              <a:cs typeface="Calibri Light" panose="020F0302020204030204" pitchFamily="34" charset="0"/>
            </a:endParaRPr>
          </a:p>
          <a:p>
            <a:endParaRPr lang="en-GB" sz="2000" dirty="0">
              <a:solidFill>
                <a:srgbClr val="000000"/>
              </a:solidFill>
              <a:latin typeface="Candara" panose="020E0502030303020204" pitchFamily="34" charset="0"/>
              <a:cs typeface="Calibri" panose="020F0502020204030204" pitchFamily="34" charset="0"/>
            </a:endParaRPr>
          </a:p>
          <a:p>
            <a:endParaRPr lang="en-GB" dirty="0"/>
          </a:p>
        </p:txBody>
      </p:sp>
      <p:pic>
        <p:nvPicPr>
          <p:cNvPr id="21506" name="Picture 2" descr="The Annunciation, Virgin Mary, Archangel Gabriel, Icon"/>
          <p:cNvPicPr>
            <a:picLocks noChangeAspect="1" noChangeArrowheads="1"/>
          </p:cNvPicPr>
          <p:nvPr/>
        </p:nvPicPr>
        <p:blipFill rotWithShape="1">
          <a:blip r:embed="rId4">
            <a:extLst>
              <a:ext uri="{28A0092B-C50C-407E-A947-70E740481C1C}">
                <a14:useLocalDpi xmlns:a14="http://schemas.microsoft.com/office/drawing/2010/main" val="0"/>
              </a:ext>
            </a:extLst>
          </a:blip>
          <a:srcRect b="28954"/>
          <a:stretch/>
        </p:blipFill>
        <p:spPr bwMode="auto">
          <a:xfrm>
            <a:off x="7397087" y="-1"/>
            <a:ext cx="4794913" cy="6071191"/>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F3AF2D-4349-4D39-846D-8AEEE6CE5888}"/>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42868166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43212" y="105013"/>
            <a:ext cx="7110663" cy="6771084"/>
          </a:xfrm>
          <a:prstGeom prst="rect">
            <a:avLst/>
          </a:prstGeom>
          <a:noFill/>
        </p:spPr>
        <p:txBody>
          <a:bodyPr wrap="square" rtlCol="0">
            <a:spAutoFit/>
          </a:bodyPr>
          <a:lstStyle/>
          <a:p>
            <a:pPr algn="ctr"/>
            <a:r>
              <a:rPr lang="en-GB" sz="2800" dirty="0">
                <a:solidFill>
                  <a:srgbClr val="000000"/>
                </a:solidFill>
                <a:cs typeface="Calibri Light" panose="020F0302020204030204" pitchFamily="34" charset="0"/>
              </a:rPr>
              <a:t>The angel answered, “The Holy Spirit will come on you, and the power of the Most High will overshadow you. So the holy one to be born will be called the Son of God. Even Elizabeth your relative is going to have a child in her old age, and she who was said to be unable to conceive is in her sixth month. For no word from God will ever fail.”</a:t>
            </a:r>
          </a:p>
          <a:p>
            <a:pPr algn="ctr"/>
            <a:r>
              <a:rPr lang="en-GB" sz="2800" dirty="0">
                <a:solidFill>
                  <a:srgbClr val="000000"/>
                </a:solidFill>
                <a:cs typeface="Calibri Light" panose="020F0302020204030204" pitchFamily="34" charset="0"/>
              </a:rPr>
              <a:t>“I am the Lord’s servant,” Mary answered. “May your word to me be fulfilled.” Then the angel left her. </a:t>
            </a:r>
            <a:endParaRPr lang="en-GB" sz="2800" b="1" dirty="0">
              <a:solidFill>
                <a:srgbClr val="000000"/>
              </a:solidFill>
              <a:cs typeface="Calibri Light" panose="020F0302020204030204" pitchFamily="34" charset="0"/>
            </a:endParaRPr>
          </a:p>
          <a:p>
            <a:pPr algn="ctr"/>
            <a:r>
              <a:rPr lang="en-GB" sz="3600" dirty="0">
                <a:solidFill>
                  <a:srgbClr val="0000FF"/>
                </a:solidFill>
                <a:cs typeface="Calibri Light" panose="020F0302020204030204" pitchFamily="34" charset="0"/>
              </a:rPr>
              <a:t>Luke 1:26-38</a:t>
            </a:r>
            <a:endParaRPr lang="en-GB" sz="3200" dirty="0">
              <a:solidFill>
                <a:srgbClr val="0000FF"/>
              </a:solidFill>
              <a:cs typeface="Calibri Light" panose="020F0302020204030204" pitchFamily="34" charset="0"/>
            </a:endParaRPr>
          </a:p>
          <a:p>
            <a:endParaRPr lang="en-GB" sz="2400" dirty="0">
              <a:solidFill>
                <a:srgbClr val="000000"/>
              </a:solidFill>
              <a:cs typeface="Calibri Light" panose="020F0302020204030204" pitchFamily="34" charset="0"/>
            </a:endParaRPr>
          </a:p>
          <a:p>
            <a:endParaRPr lang="en-GB" sz="2000" dirty="0">
              <a:solidFill>
                <a:srgbClr val="000000"/>
              </a:solidFill>
              <a:latin typeface="Candara" panose="020E0502030303020204" pitchFamily="34" charset="0"/>
              <a:cs typeface="Calibri" panose="020F0502020204030204" pitchFamily="34" charset="0"/>
            </a:endParaRPr>
          </a:p>
          <a:p>
            <a:endParaRPr lang="en-GB" dirty="0"/>
          </a:p>
        </p:txBody>
      </p:sp>
      <p:pic>
        <p:nvPicPr>
          <p:cNvPr id="21506" name="Picture 2" descr="The Annunciation, Virgin Mary, Archangel Gabriel, Icon"/>
          <p:cNvPicPr>
            <a:picLocks noChangeAspect="1" noChangeArrowheads="1"/>
          </p:cNvPicPr>
          <p:nvPr/>
        </p:nvPicPr>
        <p:blipFill rotWithShape="1">
          <a:blip r:embed="rId4">
            <a:extLst>
              <a:ext uri="{28A0092B-C50C-407E-A947-70E740481C1C}">
                <a14:useLocalDpi xmlns:a14="http://schemas.microsoft.com/office/drawing/2010/main" val="0"/>
              </a:ext>
            </a:extLst>
          </a:blip>
          <a:srcRect b="28954"/>
          <a:stretch/>
        </p:blipFill>
        <p:spPr bwMode="auto">
          <a:xfrm>
            <a:off x="7397087" y="-1"/>
            <a:ext cx="4794913" cy="6071191"/>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72E0ED-77A8-4CF5-B5D8-10F2455FEE4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54733945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99912" y="96384"/>
            <a:ext cx="8175009" cy="550920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GB" sz="4000" dirty="0">
                <a:solidFill>
                  <a:srgbClr val="C00000"/>
                </a:solidFill>
              </a:rPr>
              <a:t>What do we learn from Mary?</a:t>
            </a:r>
          </a:p>
          <a:p>
            <a:pPr marR="0" lvl="0" algn="ctr" defTabSz="914400" rtl="0" eaLnBrk="0" fontAlgn="base" latinLnBrk="0" hangingPunct="0">
              <a:lnSpc>
                <a:spcPct val="100000"/>
              </a:lnSpc>
              <a:spcBef>
                <a:spcPct val="0"/>
              </a:spcBef>
              <a:spcAft>
                <a:spcPct val="0"/>
              </a:spcAft>
              <a:buClrTx/>
              <a:buSzTx/>
              <a:tabLst/>
            </a:pPr>
            <a:endParaRPr lang="en-GB" sz="2400" dirty="0">
              <a:solidFill>
                <a:srgbClr val="C00000"/>
              </a:solidFill>
            </a:endParaRPr>
          </a:p>
          <a:p>
            <a:pPr marL="285750" indent="-285750">
              <a:buFont typeface="Arial" panose="020B0604020202020204" pitchFamily="34" charset="0"/>
              <a:buChar char="•"/>
            </a:pPr>
            <a:r>
              <a:rPr lang="en-GB" sz="3200" dirty="0"/>
              <a:t>Mary said “yes” to God's plan for her life, showing her complete belief and trust in him.</a:t>
            </a:r>
          </a:p>
          <a:p>
            <a:pPr marL="285750" indent="-285750">
              <a:buFont typeface="Arial" panose="020B0604020202020204" pitchFamily="34" charset="0"/>
              <a:buChar char="•"/>
            </a:pPr>
            <a:endParaRPr lang="en-GB" sz="3200" i="0" dirty="0">
              <a:solidFill>
                <a:srgbClr val="202124"/>
              </a:solidFill>
              <a:effectLst/>
            </a:endParaRPr>
          </a:p>
          <a:p>
            <a:pPr marL="285750" indent="-285750">
              <a:buFont typeface="Arial" panose="020B0604020202020204" pitchFamily="34" charset="0"/>
              <a:buChar char="•"/>
            </a:pPr>
            <a:r>
              <a:rPr lang="en-GB" sz="3200" dirty="0">
                <a:solidFill>
                  <a:srgbClr val="202124"/>
                </a:solidFill>
              </a:rPr>
              <a:t>Mary was a faithful servant.  When it seemed like everyone had deserted Jesus, his mother Mary was there, and she followed him all the way to the cross.</a:t>
            </a:r>
            <a:endParaRPr lang="en-GB" sz="3200" i="0" dirty="0">
              <a:solidFill>
                <a:srgbClr val="202124"/>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7" r="22971"/>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circle(in)">
                                      <p:cBhvr>
                                        <p:cTn id="1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6519" y="228609"/>
            <a:ext cx="8911988" cy="5570756"/>
          </a:xfrm>
          <a:prstGeom prst="rect">
            <a:avLst/>
          </a:prstGeom>
          <a:noFill/>
        </p:spPr>
        <p:txBody>
          <a:bodyPr wrap="square">
            <a:spAutoFit/>
          </a:bodyPr>
          <a:lstStyle/>
          <a:p>
            <a:pPr marL="285750" indent="-285750">
              <a:buFont typeface="Arial" panose="020B0604020202020204" pitchFamily="34" charset="0"/>
              <a:buChar char="•"/>
            </a:pPr>
            <a:r>
              <a:rPr lang="en-GB" sz="3200" dirty="0">
                <a:solidFill>
                  <a:srgbClr val="000000"/>
                </a:solidFill>
              </a:rPr>
              <a:t>It’s OK to be afraid at first; when Mary was greeted by the angel Gabriel she was struck with fear, but overcame her fear to do God’s will.  </a:t>
            </a:r>
          </a:p>
          <a:p>
            <a:pPr marL="285750" indent="-285750">
              <a:buFont typeface="Arial" panose="020B0604020202020204" pitchFamily="34" charset="0"/>
              <a:buChar char="•"/>
            </a:pPr>
            <a:endParaRPr lang="en-GB" sz="3600" i="0" dirty="0">
              <a:solidFill>
                <a:srgbClr val="000000"/>
              </a:solidFill>
              <a:effectLst/>
              <a:latin typeface="+mn-lt"/>
            </a:endParaRPr>
          </a:p>
          <a:p>
            <a:pPr marL="285750" indent="-285750">
              <a:buFont typeface="Arial" panose="020B0604020202020204" pitchFamily="34" charset="0"/>
              <a:buChar char="•"/>
            </a:pPr>
            <a:r>
              <a:rPr lang="en-GB" sz="3200" dirty="0">
                <a:solidFill>
                  <a:srgbClr val="202124"/>
                </a:solidFill>
              </a:rPr>
              <a:t>Be humble, but recognise your talents and use them for the good of others.</a:t>
            </a:r>
          </a:p>
          <a:p>
            <a:pPr marL="285750" indent="-285750">
              <a:buFont typeface="Arial" panose="020B0604020202020204" pitchFamily="34" charset="0"/>
              <a:buChar char="•"/>
            </a:pPr>
            <a:endParaRPr lang="en-GB" sz="3200" i="0" dirty="0">
              <a:solidFill>
                <a:srgbClr val="202124"/>
              </a:solidFill>
              <a:effectLst/>
            </a:endParaRPr>
          </a:p>
          <a:p>
            <a:pPr marL="285750" indent="-285750">
              <a:buFont typeface="Arial" panose="020B0604020202020204" pitchFamily="34" charset="0"/>
              <a:buChar char="•"/>
            </a:pPr>
            <a:r>
              <a:rPr lang="en-GB" sz="3200" dirty="0">
                <a:solidFill>
                  <a:srgbClr val="202124"/>
                </a:solidFill>
              </a:rPr>
              <a:t>It is important to think of the needs of others and do what you can to help those in need, despite your own needs.</a:t>
            </a:r>
            <a:endParaRPr lang="en-GB" sz="3200" i="0" dirty="0">
              <a:solidFill>
                <a:srgbClr val="202124"/>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84" r="26227"/>
          <a:stretch/>
        </p:blipFill>
        <p:spPr bwMode="auto">
          <a:xfrm>
            <a:off x="9285027" y="0"/>
            <a:ext cx="2906973"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99261"/>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man in white robe statue">
            <a:extLst>
              <a:ext uri="{FF2B5EF4-FFF2-40B4-BE49-F238E27FC236}">
                <a16:creationId xmlns:a16="http://schemas.microsoft.com/office/drawing/2014/main" id="{2E3BD8C8-FEA0-4DE8-80FE-99CBB6951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72"/>
          <a:stretch/>
        </p:blipFill>
        <p:spPr bwMode="auto">
          <a:xfrm>
            <a:off x="7620000" y="0"/>
            <a:ext cx="4572000" cy="6256421"/>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555481" y="12796"/>
            <a:ext cx="6711593" cy="5632311"/>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Closing Prayer</a:t>
            </a:r>
          </a:p>
          <a:p>
            <a:pPr algn="ctr"/>
            <a:r>
              <a:rPr lang="en-GB" sz="4400" dirty="0">
                <a:solidFill>
                  <a:srgbClr val="C00000"/>
                </a:solidFill>
                <a:latin typeface="Century Gothic" panose="020B0502020202020204" pitchFamily="34" charset="0"/>
              </a:rPr>
              <a:t>Hail Holy Queen</a:t>
            </a:r>
          </a:p>
          <a:p>
            <a:pPr algn="ctr"/>
            <a:endParaRPr lang="en-GB" sz="1600" dirty="0">
              <a:solidFill>
                <a:srgbClr val="C00000"/>
              </a:solidFill>
              <a:latin typeface="Century Gothic" panose="020B0502020202020204" pitchFamily="34" charset="0"/>
            </a:endParaRPr>
          </a:p>
          <a:p>
            <a:pPr algn="ctr"/>
            <a:r>
              <a:rPr lang="en-GB" sz="3200" b="0" i="0" dirty="0">
                <a:solidFill>
                  <a:srgbClr val="333333"/>
                </a:solidFill>
                <a:effectLst/>
                <a:latin typeface="+mj-lt"/>
              </a:rPr>
              <a:t>Hail, holy Queen, Mother of mercy, hail, our life, our sweetness and our hope. </a:t>
            </a:r>
          </a:p>
          <a:p>
            <a:pPr algn="ctr"/>
            <a:r>
              <a:rPr lang="en-GB" sz="3200" b="0" i="0" dirty="0">
                <a:solidFill>
                  <a:srgbClr val="333333"/>
                </a:solidFill>
                <a:effectLst/>
                <a:latin typeface="+mj-lt"/>
              </a:rPr>
              <a:t>To thee do we cry, poor banished children of Eve: to thee do we send up our sighs, mourning and weeping in this vale of tears.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man in white robe statue">
            <a:extLst>
              <a:ext uri="{FF2B5EF4-FFF2-40B4-BE49-F238E27FC236}">
                <a16:creationId xmlns:a16="http://schemas.microsoft.com/office/drawing/2014/main" id="{2E3BD8C8-FEA0-4DE8-80FE-99CBB6951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72"/>
          <a:stretch/>
        </p:blipFill>
        <p:spPr bwMode="auto">
          <a:xfrm>
            <a:off x="7620000" y="0"/>
            <a:ext cx="4572000" cy="6256421"/>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723923" y="433764"/>
            <a:ext cx="5893445" cy="5139869"/>
          </a:xfrm>
          <a:prstGeom prst="rect">
            <a:avLst/>
          </a:prstGeom>
          <a:noFill/>
        </p:spPr>
        <p:txBody>
          <a:bodyPr wrap="square">
            <a:spAutoFit/>
          </a:bodyPr>
          <a:lstStyle/>
          <a:p>
            <a:pPr algn="ctr"/>
            <a:r>
              <a:rPr lang="en-GB" sz="3200" b="0" i="0" dirty="0">
                <a:solidFill>
                  <a:srgbClr val="333333"/>
                </a:solidFill>
                <a:effectLst/>
                <a:latin typeface="+mj-lt"/>
              </a:rPr>
              <a:t>Turn then, most gracious advocate, thine eyes of mercy toward us, and after this our exile, show unto us the blessed fruit of thy womb, Jesus.</a:t>
            </a:r>
          </a:p>
          <a:p>
            <a:pPr algn="ctr"/>
            <a:r>
              <a:rPr lang="en-GB" sz="3200" b="0" i="0" dirty="0">
                <a:solidFill>
                  <a:srgbClr val="333333"/>
                </a:solidFill>
                <a:effectLst/>
                <a:latin typeface="+mj-lt"/>
              </a:rPr>
              <a:t> O merciful, O loving</a:t>
            </a:r>
            <a:r>
              <a:rPr lang="en-GB" sz="3200" b="0" i="0">
                <a:solidFill>
                  <a:srgbClr val="333333"/>
                </a:solidFill>
                <a:effectLst/>
                <a:latin typeface="+mj-lt"/>
              </a:rPr>
              <a:t>, </a:t>
            </a:r>
          </a:p>
          <a:p>
            <a:pPr algn="ctr"/>
            <a:r>
              <a:rPr lang="en-GB" sz="3200" b="0" i="0">
                <a:solidFill>
                  <a:srgbClr val="333333"/>
                </a:solidFill>
                <a:effectLst/>
                <a:latin typeface="+mj-lt"/>
              </a:rPr>
              <a:t>O </a:t>
            </a:r>
            <a:r>
              <a:rPr lang="en-GB" sz="3200" b="0" i="0" dirty="0">
                <a:solidFill>
                  <a:srgbClr val="333333"/>
                </a:solidFill>
                <a:effectLst/>
                <a:latin typeface="+mj-lt"/>
              </a:rPr>
              <a:t>sweet Virgin Mary! </a:t>
            </a:r>
          </a:p>
          <a:p>
            <a:pPr algn="ctr"/>
            <a:endParaRPr lang="en-GB" sz="2800" b="0" i="0" dirty="0">
              <a:solidFill>
                <a:srgbClr val="333333"/>
              </a:solidFill>
              <a:effectLst/>
              <a:latin typeface="+mj-lt"/>
            </a:endParaRPr>
          </a:p>
          <a:p>
            <a:pPr algn="ctr"/>
            <a:r>
              <a:rPr lang="en-GB" sz="4400" b="0" i="0" dirty="0">
                <a:solidFill>
                  <a:srgbClr val="C00000"/>
                </a:solidFill>
                <a:effectLst/>
                <a:latin typeface="+mj-lt"/>
              </a:rPr>
              <a:t>Amen.</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528572867"/>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0473" y="0"/>
            <a:ext cx="7483643" cy="6093976"/>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r>
              <a:rPr lang="en-GB" sz="2800" dirty="0">
                <a:latin typeface="Century Gothic" panose="020B0502020202020204" pitchFamily="34" charset="0"/>
              </a:rPr>
              <a:t>Apart from her actual name, Mary has many ‘titles’; can you think of any others that could be used based on her life?</a:t>
            </a:r>
          </a:p>
          <a:p>
            <a:pPr algn="ctr"/>
            <a:endParaRPr lang="en-GB" sz="2800" dirty="0">
              <a:latin typeface="Century Gothic" panose="020B0502020202020204" pitchFamily="34" charset="0"/>
            </a:endParaRPr>
          </a:p>
          <a:p>
            <a:pPr algn="ctr"/>
            <a:r>
              <a:rPr lang="en-GB" sz="2800" dirty="0">
                <a:latin typeface="Century Gothic" panose="020B0502020202020204" pitchFamily="34" charset="0"/>
              </a:rPr>
              <a:t>Mary was a great believer in the power of prayer. Can you create your own personal prayer to Our Lady?</a:t>
            </a:r>
          </a:p>
          <a:p>
            <a:pPr algn="ctr"/>
            <a:endParaRPr lang="en-GB" sz="2800" dirty="0">
              <a:latin typeface="Century Gothic" panose="020B0502020202020204" pitchFamily="34" charset="0"/>
            </a:endParaRPr>
          </a:p>
          <a:p>
            <a:pPr algn="ctr"/>
            <a:r>
              <a:rPr lang="en-GB" sz="2800" dirty="0">
                <a:latin typeface="Century Gothic" panose="020B0502020202020204" pitchFamily="34" charset="0"/>
              </a:rPr>
              <a:t>What is your favourite story about Mary in the Bible? Why have you chosen this story? What would you tell somebody else that it ‘teaches’ you?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2" descr="Light, Salvation, Gospel, God, Jesus, Prayer, Church">
            <a:extLst>
              <a:ext uri="{FF2B5EF4-FFF2-40B4-BE49-F238E27FC236}">
                <a16:creationId xmlns:a16="http://schemas.microsoft.com/office/drawing/2014/main" id="{FAE564B8-E3C8-495A-9512-8CE1840F2E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10" r="45263"/>
          <a:stretch/>
        </p:blipFill>
        <p:spPr bwMode="auto">
          <a:xfrm>
            <a:off x="7900536" y="0"/>
            <a:ext cx="4291464"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a:t>
            </a:r>
            <a:r>
              <a:rPr lang="en-GB" sz="7200"/>
              <a:t>Bible </a:t>
            </a:r>
            <a:endParaRPr lang="en-GB" sz="7200" dirty="0"/>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7158789" y="5325283"/>
            <a:ext cx="5026121"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dirty="0">
                <a:solidFill>
                  <a:srgbClr val="FFFF99"/>
                </a:solidFill>
              </a:rPr>
              <a:t>Next Week:</a:t>
            </a:r>
          </a:p>
          <a:p>
            <a:r>
              <a:rPr lang="en-GB" sz="8000" dirty="0">
                <a:solidFill>
                  <a:srgbClr val="0000FF"/>
                </a:solidFill>
              </a:rPr>
              <a:t>Mary of Bethany</a:t>
            </a: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235720" y="120402"/>
            <a:ext cx="7199796" cy="6617196"/>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endParaRPr lang="en-GB" sz="4000" dirty="0">
              <a:solidFill>
                <a:srgbClr val="C00000"/>
              </a:solidFill>
              <a:latin typeface="Century Gothic" panose="020B0502020202020204" pitchFamily="34" charset="0"/>
            </a:endParaRPr>
          </a:p>
          <a:p>
            <a:pPr algn="ctr"/>
            <a:r>
              <a:rPr lang="en-GB" sz="3200" b="0" i="0" dirty="0">
                <a:solidFill>
                  <a:srgbClr val="000000"/>
                </a:solidFill>
                <a:effectLst/>
              </a:rPr>
              <a:t>Hail Mary, </a:t>
            </a:r>
            <a:br>
              <a:rPr lang="en-GB" sz="3200" b="0" i="0" dirty="0">
                <a:solidFill>
                  <a:srgbClr val="000000"/>
                </a:solidFill>
                <a:effectLst/>
              </a:rPr>
            </a:br>
            <a:r>
              <a:rPr lang="en-GB" sz="3200" b="0" i="0" dirty="0">
                <a:solidFill>
                  <a:srgbClr val="000000"/>
                </a:solidFill>
                <a:effectLst/>
              </a:rPr>
              <a:t>Full of grace, </a:t>
            </a:r>
            <a:br>
              <a:rPr lang="en-GB" sz="3200" b="0" i="0" dirty="0">
                <a:solidFill>
                  <a:srgbClr val="000000"/>
                </a:solidFill>
                <a:effectLst/>
              </a:rPr>
            </a:br>
            <a:r>
              <a:rPr lang="en-GB" sz="3200" b="0" i="0" dirty="0">
                <a:solidFill>
                  <a:srgbClr val="000000"/>
                </a:solidFill>
                <a:effectLst/>
              </a:rPr>
              <a:t>The Lord is with thee. </a:t>
            </a:r>
            <a:br>
              <a:rPr lang="en-GB" sz="3200" b="0" i="0" dirty="0">
                <a:solidFill>
                  <a:srgbClr val="000000"/>
                </a:solidFill>
                <a:effectLst/>
              </a:rPr>
            </a:br>
            <a:r>
              <a:rPr lang="en-GB" sz="3200" b="0" i="0" dirty="0">
                <a:solidFill>
                  <a:srgbClr val="000000"/>
                </a:solidFill>
                <a:effectLst/>
              </a:rPr>
              <a:t>Blessed art thou among women, </a:t>
            </a:r>
            <a:br>
              <a:rPr lang="en-GB" sz="3200" b="0" i="0" dirty="0">
                <a:solidFill>
                  <a:srgbClr val="000000"/>
                </a:solidFill>
                <a:effectLst/>
              </a:rPr>
            </a:br>
            <a:r>
              <a:rPr lang="en-GB" sz="3200" b="0" i="0" dirty="0">
                <a:solidFill>
                  <a:srgbClr val="000000"/>
                </a:solidFill>
                <a:effectLst/>
              </a:rPr>
              <a:t>and blessed is the fruit of thy womb, Jesus. </a:t>
            </a:r>
            <a:br>
              <a:rPr lang="en-GB" sz="3200" b="0" i="0" dirty="0">
                <a:solidFill>
                  <a:srgbClr val="000000"/>
                </a:solidFill>
                <a:effectLst/>
              </a:rPr>
            </a:br>
            <a:r>
              <a:rPr lang="en-GB" sz="3200" b="0" i="0" dirty="0">
                <a:solidFill>
                  <a:srgbClr val="000000"/>
                </a:solidFill>
                <a:effectLst/>
              </a:rPr>
              <a:t>Holy Mary, Mother of God, </a:t>
            </a:r>
            <a:br>
              <a:rPr lang="en-GB" sz="3200" b="0" i="0" dirty="0">
                <a:solidFill>
                  <a:srgbClr val="000000"/>
                </a:solidFill>
                <a:effectLst/>
              </a:rPr>
            </a:br>
            <a:r>
              <a:rPr lang="en-GB" sz="3200" b="0" i="0" dirty="0">
                <a:solidFill>
                  <a:srgbClr val="000000"/>
                </a:solidFill>
                <a:effectLst/>
              </a:rPr>
              <a:t>pray for us sinners now, </a:t>
            </a:r>
            <a:br>
              <a:rPr lang="en-GB" sz="3200" b="0" i="0" dirty="0">
                <a:solidFill>
                  <a:srgbClr val="000000"/>
                </a:solidFill>
                <a:effectLst/>
              </a:rPr>
            </a:br>
            <a:r>
              <a:rPr lang="en-GB" sz="3200" b="0" i="0" dirty="0">
                <a:solidFill>
                  <a:srgbClr val="000000"/>
                </a:solidFill>
                <a:effectLst/>
              </a:rPr>
              <a:t>and at the hour of our death.</a:t>
            </a:r>
          </a:p>
          <a:p>
            <a:pPr algn="ctr"/>
            <a:r>
              <a:rPr lang="en-GB" sz="4000" b="0" i="0" dirty="0">
                <a:solidFill>
                  <a:srgbClr val="C00000"/>
                </a:solidFill>
                <a:effectLst/>
              </a:rPr>
              <a:t>Amen</a:t>
            </a:r>
          </a:p>
          <a:p>
            <a:pPr algn="ctr"/>
            <a:endParaRPr lang="en-GB" sz="4400" dirty="0">
              <a:solidFill>
                <a:srgbClr val="C00000"/>
              </a:solidFill>
              <a:latin typeface="Century Gothic" panose="020B0502020202020204" pitchFamily="34" charset="0"/>
            </a:endParaRPr>
          </a:p>
          <a:p>
            <a:pPr algn="ctr"/>
            <a:endParaRPr lang="en-GB" sz="800" dirty="0">
              <a:solidFill>
                <a:srgbClr val="7030A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2" descr="Christian, Christmas, Jesus, Mary, Nativity, Religious">
            <a:extLst>
              <a:ext uri="{FF2B5EF4-FFF2-40B4-BE49-F238E27FC236}">
                <a16:creationId xmlns:a16="http://schemas.microsoft.com/office/drawing/2014/main" id="{FCF967B3-AA56-4DB0-A047-387E0221E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369" y="212735"/>
            <a:ext cx="3669952" cy="579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Maria, Holy Maria, Mother Of God, Faith, Christianity">
            <a:extLst>
              <a:ext uri="{FF2B5EF4-FFF2-40B4-BE49-F238E27FC236}">
                <a16:creationId xmlns:a16="http://schemas.microsoft.com/office/drawing/2014/main" id="{0520BB61-ACE7-49CC-B5F1-C86BDB9B8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8" t="1783" r="2535" b="2286"/>
          <a:stretch/>
        </p:blipFill>
        <p:spPr bwMode="auto">
          <a:xfrm>
            <a:off x="7056564" y="12797"/>
            <a:ext cx="5135435" cy="6388003"/>
          </a:xfrm>
          <a:prstGeom prst="rect">
            <a:avLst/>
          </a:prstGeom>
          <a:noFill/>
          <a:ln w="25400">
            <a:solidFill>
              <a:srgbClr val="FFFFCC"/>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56751" y="97152"/>
            <a:ext cx="6943062" cy="5825890"/>
          </a:xfrm>
          <a:prstGeom prst="rect">
            <a:avLst/>
          </a:prstGeom>
          <a:noFill/>
        </p:spPr>
        <p:txBody>
          <a:bodyPr wrap="square">
            <a:spAutoFit/>
          </a:bodyPr>
          <a:lstStyle/>
          <a:p>
            <a:pPr algn="ctr"/>
            <a:r>
              <a:rPr lang="en-GB" sz="4400" dirty="0">
                <a:solidFill>
                  <a:srgbClr val="C00000"/>
                </a:solidFill>
              </a:rPr>
              <a:t>Women in the Bible</a:t>
            </a:r>
          </a:p>
          <a:p>
            <a:pPr algn="ctr"/>
            <a:endParaRPr lang="en-GB" sz="800" b="0" i="0" dirty="0">
              <a:solidFill>
                <a:srgbClr val="333333"/>
              </a:solidFill>
              <a:effectLst/>
            </a:endParaRPr>
          </a:p>
          <a:p>
            <a:pPr algn="ctr">
              <a:lnSpc>
                <a:spcPct val="150000"/>
              </a:lnSpc>
            </a:pPr>
            <a:r>
              <a:rPr lang="en-GB" b="0" i="0" dirty="0">
                <a:solidFill>
                  <a:srgbClr val="333333"/>
                </a:solidFill>
                <a:effectLst/>
              </a:rPr>
              <a:t>There are many notable female characters and heroes across scripture. A few, including Ruth, Esther, and Judith, emerge as especially prominent and even have whole books named after them; but there are others that have only a small appearance in the Bible, some as few as one verse. </a:t>
            </a:r>
          </a:p>
          <a:p>
            <a:pPr algn="ctr">
              <a:lnSpc>
                <a:spcPct val="150000"/>
              </a:lnSpc>
            </a:pPr>
            <a:r>
              <a:rPr lang="en-GB" b="0" i="0" dirty="0">
                <a:solidFill>
                  <a:srgbClr val="333333"/>
                </a:solidFill>
                <a:effectLst/>
              </a:rPr>
              <a:t>Many of the women in the Bible were strong, capable women; they didn’t sit around waiting for someone else to get the job done. They feared God and lived faithfully. They did what they needed to do.</a:t>
            </a:r>
          </a:p>
          <a:p>
            <a:pPr algn="ctr">
              <a:lnSpc>
                <a:spcPct val="150000"/>
              </a:lnSpc>
            </a:pPr>
            <a:r>
              <a:rPr lang="en-GB" b="0" i="0" dirty="0">
                <a:solidFill>
                  <a:srgbClr val="333333"/>
                </a:solidFill>
                <a:effectLst/>
              </a:rPr>
              <a:t>God empowered all women to be strong and follow his call, and he used the actions of these women to inspire and teach us years later through the biblical text.</a:t>
            </a:r>
            <a:endParaRPr lang="en-GB" b="0" i="0" dirty="0">
              <a:solidFill>
                <a:srgbClr val="000000"/>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77809968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6096000" y="5188806"/>
            <a:ext cx="6088912"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Mary</a:t>
            </a:r>
          </a:p>
        </p:txBody>
      </p:sp>
    </p:spTree>
    <p:extLst>
      <p:ext uri="{BB962C8B-B14F-4D97-AF65-F5344CB8AC3E}">
        <p14:creationId xmlns:p14="http://schemas.microsoft.com/office/powerpoint/2010/main" val="71267015"/>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162986" y="219990"/>
            <a:ext cx="6797841" cy="5878532"/>
          </a:xfrm>
          <a:prstGeom prst="rect">
            <a:avLst/>
          </a:prstGeom>
        </p:spPr>
        <p:txBody>
          <a:bodyPr wrap="square">
            <a:spAutoFit/>
          </a:bodyPr>
          <a:lstStyle/>
          <a:p>
            <a:pPr algn="ctr">
              <a:defRPr/>
            </a:pPr>
            <a:r>
              <a:rPr lang="en-GB" sz="4000" dirty="0">
                <a:solidFill>
                  <a:srgbClr val="C00000"/>
                </a:solidFill>
              </a:rPr>
              <a:t>The Greatest Of All Saints</a:t>
            </a:r>
          </a:p>
          <a:p>
            <a:pPr algn="ctr">
              <a:defRPr/>
            </a:pPr>
            <a:endParaRPr lang="en-GB" sz="1600" dirty="0">
              <a:solidFill>
                <a:srgbClr val="C00000"/>
              </a:solidFill>
            </a:endParaRPr>
          </a:p>
          <a:p>
            <a:pPr algn="ctr">
              <a:defRPr/>
            </a:pPr>
            <a:r>
              <a:rPr lang="en-GB" sz="3200" dirty="0"/>
              <a:t>Mary is considered by many to be the greatest of all saints because she was chosen and prepared by God to be the mother of His Son, and because she freely chose to cooperate fully in the graces given to her and in the vocation she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7" name="Picture 6" descr="Image result for elizabeth wang communion of saints">
            <a:extLst>
              <a:ext uri="{FF2B5EF4-FFF2-40B4-BE49-F238E27FC236}">
                <a16:creationId xmlns:a16="http://schemas.microsoft.com/office/drawing/2014/main" id="{8C9B9837-D069-4345-AAD3-97F33885BC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23814" y="0"/>
            <a:ext cx="5068185"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086632849"/>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4D4D-15D7-4A89-8FAF-1D1AD6BFEE22}"/>
              </a:ext>
            </a:extLst>
          </p:cNvPr>
          <p:cNvSpPr/>
          <p:nvPr/>
        </p:nvSpPr>
        <p:spPr>
          <a:xfrm>
            <a:off x="162986" y="375085"/>
            <a:ext cx="6797841" cy="5878532"/>
          </a:xfrm>
          <a:prstGeom prst="rect">
            <a:avLst/>
          </a:prstGeom>
        </p:spPr>
        <p:txBody>
          <a:bodyPr wrap="square">
            <a:spAutoFit/>
          </a:bodyPr>
          <a:lstStyle/>
          <a:p>
            <a:pPr algn="ctr">
              <a:defRPr/>
            </a:pPr>
            <a:r>
              <a:rPr lang="en-GB" sz="3200" dirty="0"/>
              <a:t>In Mary’s Song of Praise (The Magnificat), she says, ‘My soul magnifies the Lord, and my spirit rejoices in God my Saviour, for he has looked on the humble estate of his servant. For behold, from now on all generations will call me blessed; for he who is mighty had done great things for me, and holy is his name.’ </a:t>
            </a:r>
          </a:p>
          <a:p>
            <a:pPr algn="ctr">
              <a:defRPr/>
            </a:pPr>
            <a:r>
              <a:rPr lang="en-GB" sz="3200" dirty="0">
                <a:solidFill>
                  <a:srgbClr val="0000FF"/>
                </a:solidFill>
              </a:rPr>
              <a:t>(Luke 1:46-49).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7" name="Picture 6" descr="Image result for elizabeth wang communion of saints">
            <a:extLst>
              <a:ext uri="{FF2B5EF4-FFF2-40B4-BE49-F238E27FC236}">
                <a16:creationId xmlns:a16="http://schemas.microsoft.com/office/drawing/2014/main" id="{8C9B9837-D069-4345-AAD3-97F33885BC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23814" y="0"/>
            <a:ext cx="5068185"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AE4A14-7AAD-4A58-B754-8B5566CD0B2B}"/>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234545430"/>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95E4B11C-4652-4F0E-9E61-EBCEC6DA4E0D}"/>
              </a:ext>
            </a:extLst>
          </p:cNvPr>
          <p:cNvSpPr txBox="1"/>
          <p:nvPr/>
        </p:nvSpPr>
        <p:spPr>
          <a:xfrm>
            <a:off x="336884" y="618158"/>
            <a:ext cx="6477711" cy="4832092"/>
          </a:xfrm>
          <a:prstGeom prst="rect">
            <a:avLst/>
          </a:prstGeom>
          <a:noFill/>
        </p:spPr>
        <p:txBody>
          <a:bodyPr wrap="square">
            <a:spAutoFit/>
          </a:bodyPr>
          <a:lstStyle/>
          <a:p>
            <a:pPr algn="ctr"/>
            <a:r>
              <a:rPr lang="en-GB" sz="3200" dirty="0"/>
              <a:t>Mary is one of the most admired figures in Scripture.</a:t>
            </a:r>
          </a:p>
          <a:p>
            <a:pPr algn="ctr"/>
            <a:endParaRPr lang="en-GB" sz="2000" dirty="0"/>
          </a:p>
          <a:p>
            <a:pPr algn="ctr"/>
            <a:r>
              <a:rPr lang="en-GB" sz="3200" dirty="0"/>
              <a:t>She was a willing servant who trusted God and obeyed his call. </a:t>
            </a:r>
          </a:p>
          <a:p>
            <a:pPr algn="ctr"/>
            <a:endParaRPr lang="en-GB" sz="2000" dirty="0"/>
          </a:p>
          <a:p>
            <a:pPr algn="ctr"/>
            <a:r>
              <a:rPr lang="en-GB" sz="3200" dirty="0"/>
              <a:t>While her life held great honour, her calling also required great suffering. </a:t>
            </a:r>
          </a:p>
        </p:txBody>
      </p:sp>
      <p:pic>
        <p:nvPicPr>
          <p:cNvPr id="5" name="Picture 2" descr="Virgin Mary, Catholic, Religion, Saint, Church, Faith">
            <a:extLst>
              <a:ext uri="{FF2B5EF4-FFF2-40B4-BE49-F238E27FC236}">
                <a16:creationId xmlns:a16="http://schemas.microsoft.com/office/drawing/2014/main" id="{A8FF8E1B-027E-4DE3-80B2-2B34991ED0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r="7973"/>
          <a:stretch/>
        </p:blipFill>
        <p:spPr bwMode="auto">
          <a:xfrm>
            <a:off x="7275654" y="0"/>
            <a:ext cx="4916346"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41132"/>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95E4B11C-4652-4F0E-9E61-EBCEC6DA4E0D}"/>
              </a:ext>
            </a:extLst>
          </p:cNvPr>
          <p:cNvSpPr txBox="1"/>
          <p:nvPr/>
        </p:nvSpPr>
        <p:spPr>
          <a:xfrm>
            <a:off x="40664" y="249098"/>
            <a:ext cx="7158790" cy="5509200"/>
          </a:xfrm>
          <a:prstGeom prst="rect">
            <a:avLst/>
          </a:prstGeom>
          <a:noFill/>
        </p:spPr>
        <p:txBody>
          <a:bodyPr wrap="square">
            <a:spAutoFit/>
          </a:bodyPr>
          <a:lstStyle/>
          <a:p>
            <a:pPr algn="ctr"/>
            <a:r>
              <a:rPr lang="en-GB" sz="3200" dirty="0"/>
              <a:t>Though there was joy in motherhood, there was great pain in the privilege of being the mother of the Messiah. </a:t>
            </a:r>
          </a:p>
          <a:p>
            <a:pPr algn="ctr"/>
            <a:r>
              <a:rPr lang="en-GB" sz="3200" dirty="0"/>
              <a:t>Despite these things, she responded to God with great obedience and submission to his plan. </a:t>
            </a:r>
          </a:p>
          <a:p>
            <a:pPr algn="ctr"/>
            <a:r>
              <a:rPr lang="en-GB" sz="3200" dirty="0"/>
              <a:t>Her life never robbed Jesus of his glory, for her mission was to witness the glory of the Son of God. </a:t>
            </a:r>
          </a:p>
        </p:txBody>
      </p:sp>
      <p:pic>
        <p:nvPicPr>
          <p:cNvPr id="5" name="Picture 2" descr="Virgin Mary, Catholic, Religion, Saint, Church, Faith">
            <a:extLst>
              <a:ext uri="{FF2B5EF4-FFF2-40B4-BE49-F238E27FC236}">
                <a16:creationId xmlns:a16="http://schemas.microsoft.com/office/drawing/2014/main" id="{7524E922-48FB-4D48-A60A-B505DE0C01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89" r="7973"/>
          <a:stretch/>
        </p:blipFill>
        <p:spPr bwMode="auto">
          <a:xfrm>
            <a:off x="7275654" y="0"/>
            <a:ext cx="4916346"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36587"/>
      </p:ext>
    </p:extLst>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3729</TotalTime>
  <Words>1793</Words>
  <Application>Microsoft Office PowerPoint</Application>
  <PresentationFormat>Widescreen</PresentationFormat>
  <Paragraphs>148</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Candara</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Annunciation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Tony Gorton</cp:lastModifiedBy>
  <cp:revision>74</cp:revision>
  <dcterms:created xsi:type="dcterms:W3CDTF">2021-03-29T08:00:15Z</dcterms:created>
  <dcterms:modified xsi:type="dcterms:W3CDTF">2021-04-30T14:59:22Z</dcterms:modified>
</cp:coreProperties>
</file>