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3" r:id="rId3"/>
    <p:sldId id="1061" r:id="rId4"/>
    <p:sldId id="1080" r:id="rId5"/>
    <p:sldId id="1090" r:id="rId6"/>
    <p:sldId id="1098" r:id="rId7"/>
    <p:sldId id="1105" r:id="rId8"/>
    <p:sldId id="1103" r:id="rId9"/>
    <p:sldId id="1104" r:id="rId10"/>
    <p:sldId id="1101" r:id="rId11"/>
    <p:sldId id="1088" r:id="rId12"/>
    <p:sldId id="1099" r:id="rId13"/>
    <p:sldId id="1089" r:id="rId14"/>
    <p:sldId id="1092" r:id="rId15"/>
    <p:sldId id="1082" r:id="rId16"/>
    <p:sldId id="1093" r:id="rId17"/>
    <p:sldId id="10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21/06/2021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12</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059373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57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85938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573264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86530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46627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9</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36099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5106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3933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21/06/2021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21/06/2021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hzoUPeac2hA?feature=oembed" TargetMode="Externa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cbSNvZ9UfDY?feature=oembed" TargetMode="Externa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6718853" y="4033077"/>
            <a:ext cx="5713294" cy="14421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0000FF"/>
                </a:solidFill>
              </a:rPr>
              <a:t>Mary of Bethany</a:t>
            </a: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6" name="TextBox 5">
            <a:extLst>
              <a:ext uri="{FF2B5EF4-FFF2-40B4-BE49-F238E27FC236}">
                <a16:creationId xmlns:a16="http://schemas.microsoft.com/office/drawing/2014/main" id="{DB8993A5-7747-4800-B7C4-F3023DF640CB}"/>
              </a:ext>
            </a:extLst>
          </p:cNvPr>
          <p:cNvSpPr txBox="1"/>
          <p:nvPr/>
        </p:nvSpPr>
        <p:spPr>
          <a:xfrm>
            <a:off x="160582" y="0"/>
            <a:ext cx="8002976" cy="1384995"/>
          </a:xfrm>
          <a:prstGeom prst="rect">
            <a:avLst/>
          </a:prstGeom>
          <a:noFill/>
        </p:spPr>
        <p:txBody>
          <a:bodyPr wrap="square">
            <a:spAutoFit/>
          </a:bodyPr>
          <a:lstStyle/>
          <a:p>
            <a:pPr algn="ctr"/>
            <a:r>
              <a:rPr lang="en-GB" sz="4400" dirty="0">
                <a:solidFill>
                  <a:srgbClr val="C00000"/>
                </a:solidFill>
              </a:rPr>
              <a:t>Third Account </a:t>
            </a:r>
          </a:p>
          <a:p>
            <a:pPr algn="ctr"/>
            <a:r>
              <a:rPr lang="en-GB" sz="4000" dirty="0">
                <a:solidFill>
                  <a:srgbClr val="C00000"/>
                </a:solidFill>
              </a:rPr>
              <a:t>Mary Anoints Jesus</a:t>
            </a:r>
          </a:p>
        </p:txBody>
      </p:sp>
      <p:sp>
        <p:nvSpPr>
          <p:cNvPr id="4" name="Rectangle 3">
            <a:extLst>
              <a:ext uri="{FF2B5EF4-FFF2-40B4-BE49-F238E27FC236}">
                <a16:creationId xmlns:a16="http://schemas.microsoft.com/office/drawing/2014/main" id="{68C9540D-2B99-4EAB-87E6-A1E5C7850CBA}"/>
              </a:ext>
            </a:extLst>
          </p:cNvPr>
          <p:cNvSpPr/>
          <p:nvPr/>
        </p:nvSpPr>
        <p:spPr>
          <a:xfrm>
            <a:off x="123048" y="1439954"/>
            <a:ext cx="7917461" cy="4401205"/>
          </a:xfrm>
          <a:prstGeom prst="rect">
            <a:avLst/>
          </a:prstGeom>
        </p:spPr>
        <p:txBody>
          <a:bodyPr wrap="square">
            <a:spAutoFit/>
          </a:bodyPr>
          <a:lstStyle/>
          <a:p>
            <a:pPr algn="ctr"/>
            <a:r>
              <a:rPr lang="en-GB" sz="2800" dirty="0"/>
              <a:t>‘Six days before the Passover Jesus came to Bethany, the home of Lazarus, whom he had raised from the dead. There they gave a dinner for him. Martha served, and Lazarus was one of those at the table with him. Mary took a pound of costly perfume made of pure nard, anointed Jesus’ feet, and wiped them with her hair. The house was filled with the fragrance of the perfume.’ </a:t>
            </a:r>
          </a:p>
          <a:p>
            <a:pPr algn="ctr"/>
            <a:r>
              <a:rPr lang="en-GB" sz="2800" dirty="0">
                <a:solidFill>
                  <a:srgbClr val="FF0000"/>
                </a:solidFill>
              </a:rPr>
              <a:t>(John 12:1-3) </a:t>
            </a:r>
          </a:p>
        </p:txBody>
      </p:sp>
      <p:pic>
        <p:nvPicPr>
          <p:cNvPr id="5" name="Picture 4">
            <a:extLst>
              <a:ext uri="{FF2B5EF4-FFF2-40B4-BE49-F238E27FC236}">
                <a16:creationId xmlns:a16="http://schemas.microsoft.com/office/drawing/2014/main" id="{7D7F2604-344D-4BF0-9424-5290F63E9128}"/>
              </a:ext>
            </a:extLst>
          </p:cNvPr>
          <p:cNvPicPr>
            <a:picLocks noChangeAspect="1"/>
          </p:cNvPicPr>
          <p:nvPr/>
        </p:nvPicPr>
        <p:blipFill rotWithShape="1">
          <a:blip r:embed="rId5"/>
          <a:srcRect l="54394" t="-187" b="187"/>
          <a:stretch/>
        </p:blipFill>
        <p:spPr>
          <a:xfrm>
            <a:off x="8163558" y="12796"/>
            <a:ext cx="4061612" cy="5994600"/>
          </a:xfrm>
          <a:prstGeom prst="rect">
            <a:avLst/>
          </a:prstGeom>
          <a:ln w="25400">
            <a:solidFill>
              <a:srgbClr val="FFFFCC"/>
            </a:solidFill>
          </a:ln>
        </p:spPr>
      </p:pic>
    </p:spTree>
    <p:extLst>
      <p:ext uri="{BB962C8B-B14F-4D97-AF65-F5344CB8AC3E}">
        <p14:creationId xmlns:p14="http://schemas.microsoft.com/office/powerpoint/2010/main" val="200071948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5" name="TextBox 4">
            <a:extLst>
              <a:ext uri="{FF2B5EF4-FFF2-40B4-BE49-F238E27FC236}">
                <a16:creationId xmlns:a16="http://schemas.microsoft.com/office/drawing/2014/main" id="{E04ED55C-A27C-4E57-A27E-728DAE95FF61}"/>
              </a:ext>
            </a:extLst>
          </p:cNvPr>
          <p:cNvSpPr txBox="1"/>
          <p:nvPr/>
        </p:nvSpPr>
        <p:spPr>
          <a:xfrm>
            <a:off x="5094853" y="70017"/>
            <a:ext cx="6863368" cy="5601533"/>
          </a:xfrm>
          <a:prstGeom prst="rect">
            <a:avLst/>
          </a:prstGeom>
          <a:noFill/>
        </p:spPr>
        <p:txBody>
          <a:bodyPr wrap="square">
            <a:spAutoFit/>
          </a:bodyPr>
          <a:lstStyle/>
          <a:p>
            <a:pPr algn="ctr"/>
            <a:r>
              <a:rPr lang="en-GB" sz="4400" dirty="0">
                <a:solidFill>
                  <a:srgbClr val="C00000"/>
                </a:solidFill>
              </a:rPr>
              <a:t>Mary of Bethany</a:t>
            </a:r>
          </a:p>
          <a:p>
            <a:pPr algn="ctr"/>
            <a:endParaRPr lang="en-GB" sz="800" i="1" dirty="0">
              <a:solidFill>
                <a:srgbClr val="C00000"/>
              </a:solidFill>
            </a:endParaRPr>
          </a:p>
          <a:p>
            <a:pPr algn="ctr"/>
            <a:r>
              <a:rPr lang="en-GB" sz="2400" dirty="0"/>
              <a:t>From the third account of Mary of Bethany we can see how her great love and devotion to Jesus has grown. </a:t>
            </a:r>
          </a:p>
          <a:p>
            <a:pPr algn="ctr"/>
            <a:endParaRPr lang="en-GB" sz="900" dirty="0"/>
          </a:p>
          <a:p>
            <a:pPr algn="ctr"/>
            <a:r>
              <a:rPr lang="en-GB" sz="2400" dirty="0"/>
              <a:t>It was common for visitors to have their feet washed in Jesus’ time as it was a hot and dusty. However, Mary of Bethany showed her great respect and adoration for Jesus but using very expensive oil (it cost a whole year’s wage!) to wash his feet and then dries them with her hair. </a:t>
            </a:r>
          </a:p>
          <a:p>
            <a:pPr algn="ctr"/>
            <a:endParaRPr lang="en-GB" sz="900" dirty="0"/>
          </a:p>
          <a:p>
            <a:pPr algn="ctr"/>
            <a:r>
              <a:rPr lang="en-GB" sz="2400" dirty="0"/>
              <a:t>This event also predicts Jesus’ death when his body is again anointed with oil. </a:t>
            </a:r>
          </a:p>
        </p:txBody>
      </p:sp>
      <p:pic>
        <p:nvPicPr>
          <p:cNvPr id="3074" name="Picture 2" descr="Saint Mary Magdalene, Ickleton, Cambridgshire. 1929 | Flickr">
            <a:extLst>
              <a:ext uri="{FF2B5EF4-FFF2-40B4-BE49-F238E27FC236}">
                <a16:creationId xmlns:a16="http://schemas.microsoft.com/office/drawing/2014/main" id="{8DD8FCC9-3980-41E3-A577-B81A008C8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235"/>
            <a:ext cx="5094853" cy="6042632"/>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46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
        <p:nvSpPr>
          <p:cNvPr id="6" name="TextBox 5">
            <a:extLst>
              <a:ext uri="{FF2B5EF4-FFF2-40B4-BE49-F238E27FC236}">
                <a16:creationId xmlns:a16="http://schemas.microsoft.com/office/drawing/2014/main" id="{DB8993A5-7747-4800-B7C4-F3023DF640CB}"/>
              </a:ext>
            </a:extLst>
          </p:cNvPr>
          <p:cNvSpPr txBox="1"/>
          <p:nvPr/>
        </p:nvSpPr>
        <p:spPr>
          <a:xfrm>
            <a:off x="96415" y="81163"/>
            <a:ext cx="11999167" cy="769441"/>
          </a:xfrm>
          <a:prstGeom prst="rect">
            <a:avLst/>
          </a:prstGeom>
          <a:noFill/>
        </p:spPr>
        <p:txBody>
          <a:bodyPr wrap="square">
            <a:spAutoFit/>
          </a:bodyPr>
          <a:lstStyle/>
          <a:p>
            <a:pPr algn="ctr"/>
            <a:r>
              <a:rPr lang="en-GB" sz="4400" dirty="0">
                <a:solidFill>
                  <a:srgbClr val="C00000"/>
                </a:solidFill>
              </a:rPr>
              <a:t>Mary of Bethany</a:t>
            </a:r>
          </a:p>
        </p:txBody>
      </p:sp>
      <p:pic>
        <p:nvPicPr>
          <p:cNvPr id="2" name="Online Media 1" title="Mary of Bethany - &quot;Encountering Jesus&quot;">
            <a:hlinkClick r:id="" action="ppaction://media"/>
            <a:extLst>
              <a:ext uri="{FF2B5EF4-FFF2-40B4-BE49-F238E27FC236}">
                <a16:creationId xmlns:a16="http://schemas.microsoft.com/office/drawing/2014/main" id="{4EED323B-6EDA-4B0A-B5FD-81055D98BC70}"/>
              </a:ext>
            </a:extLst>
          </p:cNvPr>
          <p:cNvPicPr>
            <a:picLocks noRot="1" noChangeAspect="1"/>
          </p:cNvPicPr>
          <p:nvPr>
            <a:videoFile r:link="rId1"/>
          </p:nvPr>
        </p:nvPicPr>
        <p:blipFill>
          <a:blip r:embed="rId6"/>
          <a:stretch>
            <a:fillRect/>
          </a:stretch>
        </p:blipFill>
        <p:spPr>
          <a:xfrm>
            <a:off x="1795982" y="850604"/>
            <a:ext cx="8826156" cy="4986778"/>
          </a:xfrm>
          <a:prstGeom prst="rect">
            <a:avLst/>
          </a:prstGeom>
        </p:spPr>
      </p:pic>
    </p:spTree>
    <p:extLst>
      <p:ext uri="{BB962C8B-B14F-4D97-AF65-F5344CB8AC3E}">
        <p14:creationId xmlns:p14="http://schemas.microsoft.com/office/powerpoint/2010/main" val="129551200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9429" y="141660"/>
            <a:ext cx="8195974" cy="58785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3600" dirty="0">
                <a:solidFill>
                  <a:srgbClr val="C00000"/>
                </a:solidFill>
              </a:rPr>
              <a:t>What do these stories tell us about Mary of Bethany?</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rPr>
              <a:t>From these accounts, we can see that Mary of Bethany was a friend and follower of Jesus.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rPr>
              <a:t>She wanted to learn from Jesus and had faith that he could heal her brother, Lazarus. </a:t>
            </a: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rPr>
              <a:t>She was devoted to Jesus and honoured him by anointing him with expensive oil.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rPr>
              <a:t>Jesus welcomed her and did not treat her differently because she was a woman. </a:t>
            </a:r>
            <a:endParaRPr lang="en-GB" sz="1400" i="0" dirty="0">
              <a:solidFill>
                <a:srgbClr val="202124"/>
              </a:solidFill>
              <a:effectLst/>
              <a:latin typeface="+mn-lt"/>
            </a:endParaRPr>
          </a:p>
          <a:p>
            <a:pPr lvl="0" algn="ctr" eaLnBrk="0" fontAlgn="base" hangingPunct="0">
              <a:spcBef>
                <a:spcPct val="0"/>
              </a:spcBef>
              <a:spcAft>
                <a:spcPct val="0"/>
              </a:spcAft>
            </a:pPr>
            <a:endParaRPr lang="en-GB" sz="12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7" r="22971"/>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circle(in)">
                                      <p:cBhvr>
                                        <p:cTn id="2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0" y="12796"/>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4642884" y="25360"/>
            <a:ext cx="7521408" cy="6124754"/>
          </a:xfrm>
          <a:prstGeom prst="rect">
            <a:avLst/>
          </a:prstGeom>
          <a:noFill/>
        </p:spPr>
        <p:txBody>
          <a:bodyPr wrap="square">
            <a:spAutoFit/>
          </a:bodyPr>
          <a:lstStyle/>
          <a:p>
            <a:pPr algn="ctr"/>
            <a:r>
              <a:rPr lang="en-GB" sz="4000" dirty="0">
                <a:solidFill>
                  <a:srgbClr val="C00000"/>
                </a:solidFill>
                <a:latin typeface="Century Gothic" panose="020B0502020202020204" pitchFamily="34" charset="0"/>
              </a:rPr>
              <a:t>Closing Prayer</a:t>
            </a:r>
          </a:p>
          <a:p>
            <a:pPr algn="ctr"/>
            <a:endParaRPr lang="en-GB" sz="800" dirty="0"/>
          </a:p>
          <a:p>
            <a:pPr algn="ctr"/>
            <a:r>
              <a:rPr lang="en-GB" sz="2400" dirty="0"/>
              <a:t>Christ our Lord</a:t>
            </a:r>
            <a:r>
              <a:rPr lang="en-GB" sz="2400" b="0" i="0" dirty="0">
                <a:effectLst/>
              </a:rPr>
              <a:t>, </a:t>
            </a:r>
          </a:p>
          <a:p>
            <a:pPr algn="ctr"/>
            <a:r>
              <a:rPr lang="en-GB" sz="2400" b="0" i="0" dirty="0">
                <a:effectLst/>
              </a:rPr>
              <a:t>we thank you for the example of Mary of Bethany, who </a:t>
            </a:r>
            <a:r>
              <a:rPr lang="en-GB" sz="2400" dirty="0"/>
              <a:t>sat at your feet to learn your ways</a:t>
            </a:r>
            <a:r>
              <a:rPr lang="en-GB" sz="2400" b="0" i="0" dirty="0">
                <a:effectLst/>
              </a:rPr>
              <a:t>. May we spend time learning more about Jesus’ teachings. </a:t>
            </a:r>
            <a:endParaRPr lang="en-GB" sz="2400" dirty="0"/>
          </a:p>
          <a:p>
            <a:pPr algn="ctr"/>
            <a:r>
              <a:rPr lang="en-GB" sz="2400" dirty="0"/>
              <a:t>We thank you that Jesus came to Mary of Bethany at her time of grief and despair and cried with her. May we remember that you are always with us and  help us to walk alongside those who are sad or afraid. </a:t>
            </a:r>
          </a:p>
          <a:p>
            <a:pPr algn="ctr"/>
            <a:r>
              <a:rPr lang="en-GB" sz="2400" dirty="0"/>
              <a:t>We thank you that Mary of Bethany always showed her love for you. May we be willing to devote all that we have and are to God.</a:t>
            </a:r>
          </a:p>
          <a:p>
            <a:pPr algn="ctr"/>
            <a:r>
              <a:rPr lang="en-GB" sz="3200" dirty="0">
                <a:solidFill>
                  <a:srgbClr val="C00000"/>
                </a:solidFill>
                <a:latin typeface="Century Gothic" panose="020B0502020202020204" pitchFamily="34" charset="0"/>
              </a:rPr>
              <a:t>Amen</a:t>
            </a:r>
            <a:endParaRPr lang="en-GB" sz="1000" dirty="0">
              <a:solidFill>
                <a:srgbClr val="C0000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 y="5869"/>
            <a:ext cx="7442202" cy="6032421"/>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endParaRPr lang="en-GB" sz="1200" dirty="0">
              <a:solidFill>
                <a:srgbClr val="C00000"/>
              </a:solidFill>
              <a:latin typeface="Century Gothic" panose="020B0502020202020204" pitchFamily="34" charset="0"/>
            </a:endParaRPr>
          </a:p>
          <a:p>
            <a:pPr algn="ctr"/>
            <a:r>
              <a:rPr lang="en-GB" sz="2400" dirty="0">
                <a:latin typeface="Century Gothic" panose="020B0502020202020204" pitchFamily="34" charset="0"/>
              </a:rPr>
              <a:t>Mary of Bethany was willing to learn from Jesus and did not let other people discourage her. </a:t>
            </a:r>
          </a:p>
          <a:p>
            <a:pPr algn="ctr"/>
            <a:r>
              <a:rPr lang="en-GB" sz="2400" dirty="0">
                <a:latin typeface="Century Gothic" panose="020B0502020202020204" pitchFamily="34" charset="0"/>
              </a:rPr>
              <a:t>How can you make sure that people do not ‘get in the way of God’ for you?</a:t>
            </a:r>
          </a:p>
          <a:p>
            <a:pPr algn="ctr"/>
            <a:r>
              <a:rPr lang="en-GB" sz="2400" dirty="0">
                <a:latin typeface="Century Gothic" panose="020B0502020202020204" pitchFamily="34" charset="0"/>
              </a:rPr>
              <a:t> </a:t>
            </a:r>
          </a:p>
          <a:p>
            <a:pPr algn="ctr"/>
            <a:r>
              <a:rPr lang="en-GB" sz="2400" dirty="0">
                <a:latin typeface="Century Gothic" panose="020B0502020202020204" pitchFamily="34" charset="0"/>
              </a:rPr>
              <a:t>Jesus was with Mary of Bethany when she was worried and sad. </a:t>
            </a:r>
          </a:p>
          <a:p>
            <a:pPr algn="ctr"/>
            <a:r>
              <a:rPr lang="en-GB" sz="2400" dirty="0">
                <a:latin typeface="Century Gothic" panose="020B0502020202020204" pitchFamily="34" charset="0"/>
              </a:rPr>
              <a:t>How can you be a good friend to those you know who are sad.  </a:t>
            </a: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Mary of Bethany adored Jesus. </a:t>
            </a:r>
          </a:p>
          <a:p>
            <a:pPr algn="ctr"/>
            <a:r>
              <a:rPr lang="en-GB" sz="2400" dirty="0">
                <a:latin typeface="Century Gothic" panose="020B0502020202020204" pitchFamily="34" charset="0"/>
              </a:rPr>
              <a:t>Write a prayer or poem thanking God for everything that you have been blessed with.  </a:t>
            </a:r>
          </a:p>
          <a:p>
            <a:pPr algn="ctr"/>
            <a:endParaRPr lang="en-GB" sz="800" dirty="0">
              <a:solidFill>
                <a:srgbClr val="7030A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4" descr="Light, Salvation, Gospel, God, Jesus, Prayer, Church">
            <a:extLst>
              <a:ext uri="{FF2B5EF4-FFF2-40B4-BE49-F238E27FC236}">
                <a16:creationId xmlns:a16="http://schemas.microsoft.com/office/drawing/2014/main" id="{FAE564B8-E3C8-495A-9512-8CE1840F2E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10" r="45263"/>
          <a:stretch/>
        </p:blipFill>
        <p:spPr bwMode="auto">
          <a:xfrm>
            <a:off x="7900536" y="0"/>
            <a:ext cx="4291464"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a:t>
            </a:r>
            <a:r>
              <a:rPr lang="en-GB" sz="7200"/>
              <a:t>Bible </a:t>
            </a:r>
            <a:endParaRPr lang="en-GB" sz="7200" dirty="0"/>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2320473" y="5205248"/>
            <a:ext cx="9864437"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FFFF99"/>
                </a:solidFill>
              </a:rPr>
              <a:t>         </a:t>
            </a:r>
            <a:r>
              <a:rPr lang="en-GB" sz="6600" dirty="0">
                <a:solidFill>
                  <a:srgbClr val="C00000"/>
                </a:solidFill>
              </a:rPr>
              <a:t>Next Week:</a:t>
            </a:r>
          </a:p>
          <a:p>
            <a:r>
              <a:rPr lang="en-GB" sz="6600" dirty="0">
                <a:solidFill>
                  <a:srgbClr val="0000FF"/>
                </a:solidFill>
              </a:rPr>
              <a:t>          Mary Magdalene</a:t>
            </a: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07909" y="0"/>
            <a:ext cx="6596743"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p>
          <a:p>
            <a:pPr algn="ctr"/>
            <a:endParaRPr lang="en-GB" sz="800" dirty="0">
              <a:solidFill>
                <a:srgbClr val="7030A0"/>
              </a:solidFill>
              <a:latin typeface="Century Gothic" panose="020B0502020202020204" pitchFamily="34" charset="0"/>
            </a:endParaRPr>
          </a:p>
          <a:p>
            <a:pPr algn="ctr"/>
            <a:r>
              <a:rPr lang="en-GB" sz="2000" dirty="0"/>
              <a:t>Risen Lord, The angel that announced your rising spoke to an audience of but a few women from Galilee. </a:t>
            </a:r>
          </a:p>
          <a:p>
            <a:pPr algn="ctr"/>
            <a:r>
              <a:rPr lang="en-GB" sz="2000" dirty="0"/>
              <a:t>And then you appeared, risen in the body, but first only to Mary of Magdala. </a:t>
            </a:r>
          </a:p>
          <a:p>
            <a:pPr algn="ctr"/>
            <a:r>
              <a:rPr lang="en-GB" sz="2000" dirty="0"/>
              <a:t>We look back on all the centuries of your Church. </a:t>
            </a:r>
          </a:p>
          <a:p>
            <a:pPr algn="ctr"/>
            <a:r>
              <a:rPr lang="en-GB" sz="2000" dirty="0"/>
              <a:t>Born of this small, faithful band, nurtured through the ages so often by the special grace given to women. </a:t>
            </a:r>
          </a:p>
          <a:p>
            <a:pPr algn="ctr"/>
            <a:r>
              <a:rPr lang="en-GB" sz="2000" dirty="0"/>
              <a:t>Lord, teach us to honour women, in body and in spirit. </a:t>
            </a:r>
          </a:p>
          <a:p>
            <a:pPr algn="ctr"/>
            <a:r>
              <a:rPr lang="en-GB" sz="2000" dirty="0"/>
              <a:t>For these great disciples have taught us to heal the sick, to feed the poor, to sow mercy and justice and </a:t>
            </a:r>
          </a:p>
          <a:p>
            <a:pPr algn="ctr"/>
            <a:r>
              <a:rPr lang="en-GB" sz="2000" dirty="0"/>
              <a:t>to make peace. </a:t>
            </a:r>
          </a:p>
          <a:p>
            <a:pPr algn="ctr"/>
            <a:r>
              <a:rPr lang="en-GB" sz="2000" dirty="0"/>
              <a:t>And we call on them now to pray for us, As we take up the cross ourselves.</a:t>
            </a:r>
            <a:endParaRPr lang="en-GB" sz="800" b="0" i="0" dirty="0">
              <a:solidFill>
                <a:srgbClr val="000000"/>
              </a:solidFill>
              <a:effectLst/>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70338" y="-64746"/>
            <a:ext cx="8358044" cy="6494085"/>
          </a:xfrm>
          <a:prstGeom prst="rect">
            <a:avLst/>
          </a:prstGeom>
          <a:noFill/>
        </p:spPr>
        <p:txBody>
          <a:bodyPr wrap="square">
            <a:spAutoFit/>
          </a:bodyPr>
          <a:lstStyle/>
          <a:p>
            <a:pPr algn="ctr"/>
            <a:r>
              <a:rPr lang="en-GB" sz="6000" dirty="0">
                <a:solidFill>
                  <a:srgbClr val="C00000"/>
                </a:solidFill>
              </a:rPr>
              <a:t>Mary of Bethany</a:t>
            </a:r>
          </a:p>
          <a:p>
            <a:pPr algn="ctr"/>
            <a:endParaRPr lang="en-GB" sz="800" dirty="0">
              <a:solidFill>
                <a:srgbClr val="C00000"/>
              </a:solidFill>
            </a:endParaRPr>
          </a:p>
          <a:p>
            <a:pPr lvl="0" algn="ctr" eaLnBrk="0" fontAlgn="base" hangingPunct="0">
              <a:spcBef>
                <a:spcPct val="0"/>
              </a:spcBef>
              <a:spcAft>
                <a:spcPct val="0"/>
              </a:spcAft>
            </a:pPr>
            <a:r>
              <a:rPr lang="en-GB" sz="3200" dirty="0"/>
              <a:t>Mary of Bethany is mentioned three times in the New Testament and we learn from these accounts that she had a sister called Martha and a brother called Lazarus. </a:t>
            </a:r>
          </a:p>
          <a:p>
            <a:pPr lvl="0" algn="ctr" eaLnBrk="0" fontAlgn="base" hangingPunct="0">
              <a:spcBef>
                <a:spcPct val="0"/>
              </a:spcBef>
              <a:spcAft>
                <a:spcPct val="0"/>
              </a:spcAft>
            </a:pPr>
            <a:r>
              <a:rPr lang="en-GB" sz="3200" dirty="0"/>
              <a:t>Bethany is where Mary was from and was a small village in Judaea to the south of the Mount of Olives near Jerusalem. This title is used so she is not confused with the other Marys in the New Testament. </a:t>
            </a:r>
          </a:p>
          <a:p>
            <a:pPr lvl="0" algn="ctr" eaLnBrk="0" fontAlgn="base" hangingPunct="0">
              <a:spcBef>
                <a:spcPct val="0"/>
              </a:spcBef>
              <a:spcAft>
                <a:spcPct val="0"/>
              </a:spcAft>
            </a:pPr>
            <a:endParaRPr lang="en-GB" sz="2800" dirty="0"/>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4" name="Picture 3">
            <a:extLst>
              <a:ext uri="{FF2B5EF4-FFF2-40B4-BE49-F238E27FC236}">
                <a16:creationId xmlns:a16="http://schemas.microsoft.com/office/drawing/2014/main" id="{98EDBD37-996E-41BC-BE32-2AC0B67F5D12}"/>
              </a:ext>
            </a:extLst>
          </p:cNvPr>
          <p:cNvPicPr>
            <a:picLocks noChangeAspect="1"/>
          </p:cNvPicPr>
          <p:nvPr/>
        </p:nvPicPr>
        <p:blipFill>
          <a:blip r:embed="rId5"/>
          <a:stretch>
            <a:fillRect/>
          </a:stretch>
        </p:blipFill>
        <p:spPr>
          <a:xfrm>
            <a:off x="8428382" y="-64746"/>
            <a:ext cx="3763618" cy="6072142"/>
          </a:xfrm>
          <a:prstGeom prst="rect">
            <a:avLst/>
          </a:prstGeom>
          <a:ln w="25400">
            <a:solidFill>
              <a:srgbClr val="FFFFCC"/>
            </a:solidFill>
          </a:ln>
        </p:spPr>
      </p:pic>
    </p:spTree>
    <p:extLst>
      <p:ext uri="{BB962C8B-B14F-4D97-AF65-F5344CB8AC3E}">
        <p14:creationId xmlns:p14="http://schemas.microsoft.com/office/powerpoint/2010/main" val="61659543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
        <p:nvSpPr>
          <p:cNvPr id="6" name="TextBox 5">
            <a:extLst>
              <a:ext uri="{FF2B5EF4-FFF2-40B4-BE49-F238E27FC236}">
                <a16:creationId xmlns:a16="http://schemas.microsoft.com/office/drawing/2014/main" id="{DB8993A5-7747-4800-B7C4-F3023DF640CB}"/>
              </a:ext>
            </a:extLst>
          </p:cNvPr>
          <p:cNvSpPr txBox="1"/>
          <p:nvPr/>
        </p:nvSpPr>
        <p:spPr>
          <a:xfrm>
            <a:off x="4132385" y="12796"/>
            <a:ext cx="8128171" cy="1200329"/>
          </a:xfrm>
          <a:prstGeom prst="rect">
            <a:avLst/>
          </a:prstGeom>
          <a:noFill/>
        </p:spPr>
        <p:txBody>
          <a:bodyPr wrap="square">
            <a:spAutoFit/>
          </a:bodyPr>
          <a:lstStyle/>
          <a:p>
            <a:pPr algn="ctr"/>
            <a:r>
              <a:rPr lang="en-GB" sz="3600" dirty="0">
                <a:solidFill>
                  <a:srgbClr val="C00000"/>
                </a:solidFill>
              </a:rPr>
              <a:t>First Account:</a:t>
            </a:r>
          </a:p>
          <a:p>
            <a:pPr algn="ctr"/>
            <a:r>
              <a:rPr lang="en-GB" sz="3600" dirty="0">
                <a:solidFill>
                  <a:srgbClr val="C00000"/>
                </a:solidFill>
              </a:rPr>
              <a:t>Jesus visits Mary and Martha</a:t>
            </a:r>
          </a:p>
        </p:txBody>
      </p:sp>
      <p:sp>
        <p:nvSpPr>
          <p:cNvPr id="12" name="Rectangle 11">
            <a:extLst>
              <a:ext uri="{FF2B5EF4-FFF2-40B4-BE49-F238E27FC236}">
                <a16:creationId xmlns:a16="http://schemas.microsoft.com/office/drawing/2014/main" id="{7475C95A-FEC9-4E14-B5F3-229FC7812EB4}"/>
              </a:ext>
            </a:extLst>
          </p:cNvPr>
          <p:cNvSpPr/>
          <p:nvPr/>
        </p:nvSpPr>
        <p:spPr>
          <a:xfrm>
            <a:off x="4226672" y="1163437"/>
            <a:ext cx="7939596" cy="4893647"/>
          </a:xfrm>
          <a:prstGeom prst="rect">
            <a:avLst/>
          </a:prstGeom>
        </p:spPr>
        <p:txBody>
          <a:bodyPr wrap="square">
            <a:spAutoFit/>
          </a:bodyPr>
          <a:lstStyle/>
          <a:p>
            <a:pPr algn="ctr"/>
            <a:r>
              <a:rPr lang="en-GB" sz="2000" dirty="0"/>
              <a:t>‘</a:t>
            </a:r>
            <a:r>
              <a:rPr lang="en-GB" sz="2400" dirty="0"/>
              <a:t>Now as they went on their way, he entered a certain village, where a woman named Martha welcomed him into her home. She had a sister named Mary, who sat at the Lord’s feet and listened to what he was saying. But Martha was distracted by her many tasks; so she came to him and asked, “Lord, do you not care that my sister has left me to do all the work by myself? Tell her then to help me.” But the Lord answered her, “Martha, Martha, you are worried and distracted by many things; there is need of only one thing. Mary has chosen the better part, which will not be taken away from her.” </a:t>
            </a:r>
          </a:p>
          <a:p>
            <a:pPr algn="ctr"/>
            <a:r>
              <a:rPr lang="en-GB" sz="2400" dirty="0">
                <a:solidFill>
                  <a:srgbClr val="FF0000"/>
                </a:solidFill>
              </a:rPr>
              <a:t>(Luke 10:38-42)</a:t>
            </a:r>
            <a:endParaRPr lang="en-GB" sz="2000" dirty="0">
              <a:solidFill>
                <a:srgbClr val="FF0000"/>
              </a:solidFill>
            </a:endParaRPr>
          </a:p>
        </p:txBody>
      </p:sp>
      <p:pic>
        <p:nvPicPr>
          <p:cNvPr id="13" name="Picture 12">
            <a:extLst>
              <a:ext uri="{FF2B5EF4-FFF2-40B4-BE49-F238E27FC236}">
                <a16:creationId xmlns:a16="http://schemas.microsoft.com/office/drawing/2014/main" id="{3A3A784F-1089-45A6-9443-C2076FD0C099}"/>
              </a:ext>
            </a:extLst>
          </p:cNvPr>
          <p:cNvPicPr>
            <a:picLocks noChangeAspect="1"/>
          </p:cNvPicPr>
          <p:nvPr/>
        </p:nvPicPr>
        <p:blipFill>
          <a:blip r:embed="rId5"/>
          <a:stretch>
            <a:fillRect/>
          </a:stretch>
        </p:blipFill>
        <p:spPr>
          <a:xfrm>
            <a:off x="0" y="12796"/>
            <a:ext cx="4252404" cy="6007396"/>
          </a:xfrm>
          <a:prstGeom prst="rect">
            <a:avLst/>
          </a:prstGeom>
          <a:ln w="25400">
            <a:solidFill>
              <a:srgbClr val="FFFFCC"/>
            </a:solidFill>
          </a:ln>
        </p:spPr>
      </p:pic>
    </p:spTree>
    <p:extLst>
      <p:ext uri="{BB962C8B-B14F-4D97-AF65-F5344CB8AC3E}">
        <p14:creationId xmlns:p14="http://schemas.microsoft.com/office/powerpoint/2010/main" val="27586411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205199" y="123093"/>
            <a:ext cx="6482770" cy="5539978"/>
          </a:xfrm>
          <a:prstGeom prst="rect">
            <a:avLst/>
          </a:prstGeom>
          <a:noFill/>
        </p:spPr>
        <p:txBody>
          <a:bodyPr wrap="square">
            <a:spAutoFit/>
          </a:bodyPr>
          <a:lstStyle/>
          <a:p>
            <a:pPr algn="ctr"/>
            <a:r>
              <a:rPr lang="en-GB" sz="5400" dirty="0">
                <a:solidFill>
                  <a:srgbClr val="C00000"/>
                </a:solidFill>
              </a:rPr>
              <a:t>Mary of Bethany</a:t>
            </a:r>
          </a:p>
          <a:p>
            <a:pPr algn="ctr"/>
            <a:endParaRPr lang="en-GB" sz="1000" dirty="0">
              <a:solidFill>
                <a:srgbClr val="C00000"/>
              </a:solidFill>
            </a:endParaRPr>
          </a:p>
          <a:p>
            <a:pPr algn="ctr"/>
            <a:endParaRPr lang="en-GB" sz="1000" dirty="0">
              <a:solidFill>
                <a:srgbClr val="C00000"/>
              </a:solidFill>
            </a:endParaRPr>
          </a:p>
          <a:p>
            <a:pPr lvl="0" algn="ctr" eaLnBrk="0" fontAlgn="base" hangingPunct="0">
              <a:spcBef>
                <a:spcPct val="0"/>
              </a:spcBef>
              <a:spcAft>
                <a:spcPct val="0"/>
              </a:spcAft>
            </a:pPr>
            <a:r>
              <a:rPr lang="en-GB" sz="3200" dirty="0"/>
              <a:t>From the account of Jesus visiting Mary and Martha (Luke 10:38-42) we learn that Mary of Bethany wanted to learn and was focused solely on Jesus’s words rather then what her sister Martha was doing, which was seen as women’s work. </a:t>
            </a:r>
          </a:p>
          <a:p>
            <a:pPr lvl="0" algn="just" eaLnBrk="0" fontAlgn="base" hangingPunct="0">
              <a:spcBef>
                <a:spcPct val="0"/>
              </a:spcBef>
              <a:spcAft>
                <a:spcPct val="0"/>
              </a:spcAft>
            </a:pPr>
            <a:endParaRPr lang="en-GB" sz="2400" dirty="0"/>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4" name="Picture 6" descr="File:Jesus, Mary, Martha and Lazarus, St Botolph without Aldersgate.jpg -  Wikimedia Commons">
            <a:extLst>
              <a:ext uri="{FF2B5EF4-FFF2-40B4-BE49-F238E27FC236}">
                <a16:creationId xmlns:a16="http://schemas.microsoft.com/office/drawing/2014/main" id="{211763E4-9579-4BE4-B0E5-4AF3F4E9C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169" y="0"/>
            <a:ext cx="5298831"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66816"/>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331268" y="372209"/>
            <a:ext cx="6465185" cy="5262979"/>
          </a:xfrm>
          <a:prstGeom prst="rect">
            <a:avLst/>
          </a:prstGeom>
          <a:noFill/>
        </p:spPr>
        <p:txBody>
          <a:bodyPr wrap="square">
            <a:spAutoFit/>
          </a:bodyPr>
          <a:lstStyle/>
          <a:p>
            <a:pPr algn="ctr"/>
            <a:r>
              <a:rPr lang="en-GB" sz="2400" dirty="0"/>
              <a:t>For a women to sit at Jesus' feet, and for him to allow her to do so, was itself controversial. By doing this Mary becomes a disciple as she was ‘sitting at the feet of the teacher’. It was unusual for a woman at this time to be accepted by a teacher as a disciple but Jesus welcomed Mary of Bethany and spent time teaching and talking to her, much to the frustration of her sister! However, when Martha complains Jesus says – “…there is need of only one thing. Mary has chosen the better part, which will not be taken away from her.”</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4" name="Picture 6" descr="File:Jesus, Mary, Martha and Lazarus, St Botolph without Aldersgate.jpg -  Wikimedia Commons">
            <a:extLst>
              <a:ext uri="{FF2B5EF4-FFF2-40B4-BE49-F238E27FC236}">
                <a16:creationId xmlns:a16="http://schemas.microsoft.com/office/drawing/2014/main" id="{211763E4-9579-4BE4-B0E5-4AF3F4E9C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169" y="0"/>
            <a:ext cx="5298831"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27113"/>
      </p:ext>
    </p:extLst>
  </p:cSld>
  <p:clrMapOvr>
    <a:masterClrMapping/>
  </p:clrMapOvr>
  <mc:AlternateContent xmlns:mc="http://schemas.openxmlformats.org/markup-compatibility/2006">
    <mc:Choice xmlns:p14="http://schemas.microsoft.com/office/powerpoint/2010/main" Requires="p14">
      <p:transition spd="slow">
        <p14:warp dir="i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
        <p:nvSpPr>
          <p:cNvPr id="6" name="TextBox 5">
            <a:extLst>
              <a:ext uri="{FF2B5EF4-FFF2-40B4-BE49-F238E27FC236}">
                <a16:creationId xmlns:a16="http://schemas.microsoft.com/office/drawing/2014/main" id="{DB8993A5-7747-4800-B7C4-F3023DF640CB}"/>
              </a:ext>
            </a:extLst>
          </p:cNvPr>
          <p:cNvSpPr txBox="1"/>
          <p:nvPr/>
        </p:nvSpPr>
        <p:spPr>
          <a:xfrm>
            <a:off x="96415" y="103450"/>
            <a:ext cx="11999167" cy="1200329"/>
          </a:xfrm>
          <a:prstGeom prst="rect">
            <a:avLst/>
          </a:prstGeom>
          <a:noFill/>
        </p:spPr>
        <p:txBody>
          <a:bodyPr wrap="square">
            <a:spAutoFit/>
          </a:bodyPr>
          <a:lstStyle/>
          <a:p>
            <a:pPr algn="ctr"/>
            <a:r>
              <a:rPr lang="en-GB" sz="3600" dirty="0">
                <a:solidFill>
                  <a:srgbClr val="C00000"/>
                </a:solidFill>
              </a:rPr>
              <a:t>Mary of Bethany – Second Account </a:t>
            </a:r>
          </a:p>
          <a:p>
            <a:pPr algn="ctr"/>
            <a:r>
              <a:rPr lang="en-GB" sz="3600" dirty="0">
                <a:solidFill>
                  <a:srgbClr val="C00000"/>
                </a:solidFill>
              </a:rPr>
              <a:t>Raising of Lazarus (John 11:1- 44)  </a:t>
            </a:r>
          </a:p>
        </p:txBody>
      </p:sp>
      <p:pic>
        <p:nvPicPr>
          <p:cNvPr id="2" name="Online Media 1" title="Jesus Raises Lazarus from the Dead - John 11:1-44">
            <a:hlinkClick r:id="" action="ppaction://media"/>
            <a:extLst>
              <a:ext uri="{FF2B5EF4-FFF2-40B4-BE49-F238E27FC236}">
                <a16:creationId xmlns:a16="http://schemas.microsoft.com/office/drawing/2014/main" id="{9E5CA010-A545-4B85-BF65-757A34CE3831}"/>
              </a:ext>
            </a:extLst>
          </p:cNvPr>
          <p:cNvPicPr>
            <a:picLocks noRot="1" noChangeAspect="1"/>
          </p:cNvPicPr>
          <p:nvPr>
            <a:videoFile r:link="rId1"/>
          </p:nvPr>
        </p:nvPicPr>
        <p:blipFill>
          <a:blip r:embed="rId6"/>
          <a:stretch>
            <a:fillRect/>
          </a:stretch>
        </p:blipFill>
        <p:spPr>
          <a:xfrm>
            <a:off x="2100385" y="1334857"/>
            <a:ext cx="8110381" cy="4582366"/>
          </a:xfrm>
          <a:prstGeom prst="rect">
            <a:avLst/>
          </a:prstGeom>
        </p:spPr>
      </p:pic>
    </p:spTree>
    <p:extLst>
      <p:ext uri="{BB962C8B-B14F-4D97-AF65-F5344CB8AC3E}">
        <p14:creationId xmlns:p14="http://schemas.microsoft.com/office/powerpoint/2010/main" val="68431310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5400484" y="274856"/>
            <a:ext cx="6581930" cy="5447645"/>
          </a:xfrm>
          <a:prstGeom prst="rect">
            <a:avLst/>
          </a:prstGeom>
          <a:noFill/>
        </p:spPr>
        <p:txBody>
          <a:bodyPr wrap="square">
            <a:spAutoFit/>
          </a:bodyPr>
          <a:lstStyle/>
          <a:p>
            <a:pPr algn="ctr"/>
            <a:r>
              <a:rPr lang="en-GB" sz="4400" dirty="0">
                <a:solidFill>
                  <a:srgbClr val="C00000"/>
                </a:solidFill>
              </a:rPr>
              <a:t>Mary of Bethany</a:t>
            </a:r>
          </a:p>
          <a:p>
            <a:pPr algn="ctr"/>
            <a:endParaRPr lang="en-GB" sz="800" dirty="0">
              <a:solidFill>
                <a:srgbClr val="C00000"/>
              </a:solidFill>
            </a:endParaRPr>
          </a:p>
          <a:p>
            <a:pPr algn="ctr"/>
            <a:endParaRPr lang="en-GB" sz="800" dirty="0">
              <a:solidFill>
                <a:srgbClr val="C00000"/>
              </a:solidFill>
            </a:endParaRPr>
          </a:p>
          <a:p>
            <a:pPr lvl="0" algn="ctr" eaLnBrk="0" fontAlgn="base" hangingPunct="0">
              <a:spcBef>
                <a:spcPct val="0"/>
              </a:spcBef>
              <a:spcAft>
                <a:spcPct val="0"/>
              </a:spcAft>
            </a:pPr>
            <a:r>
              <a:rPr lang="en-GB" sz="2400" dirty="0"/>
              <a:t>From the account of Jesus raising Lazarus from the dead (John 11:1-44) we find out that Mary of Bethany was good friends with Jesus and had faith in him. The sisters send for Jesus when their brother is ill and when Jesus calls to her, Mary goes to him. She is honest about her frustration with Jesus when she says “Lord, if you had been here, my brother would not have died.”</a:t>
            </a:r>
          </a:p>
          <a:p>
            <a:pPr lvl="0" algn="ctr" eaLnBrk="0" fontAlgn="base" hangingPunct="0">
              <a:spcBef>
                <a:spcPct val="0"/>
              </a:spcBef>
              <a:spcAft>
                <a:spcPct val="0"/>
              </a:spcAft>
            </a:pPr>
            <a:r>
              <a:rPr lang="en-GB" sz="2400" dirty="0"/>
              <a:t>From this second account we learn that Mary was a follower of Jesus and that she had great faith in his power to heal.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2" name="Picture 4" descr="Jesus raises Lazarus | &amp;quot;Many Jews had come to Martha and Mar… | Flickr">
            <a:extLst>
              <a:ext uri="{FF2B5EF4-FFF2-40B4-BE49-F238E27FC236}">
                <a16:creationId xmlns:a16="http://schemas.microsoft.com/office/drawing/2014/main" id="{696BFBB4-4AA9-4DF1-96EF-266CA0AB9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040"/>
            <a:ext cx="5006172" cy="601743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04526"/>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2215</TotalTime>
  <Words>1157</Words>
  <Application>Microsoft Office PowerPoint</Application>
  <PresentationFormat>Widescreen</PresentationFormat>
  <Paragraphs>87</Paragraphs>
  <Slides>17</Slides>
  <Notes>13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Tony Gorton</cp:lastModifiedBy>
  <cp:revision>85</cp:revision>
  <dcterms:created xsi:type="dcterms:W3CDTF">2021-03-29T08:00:15Z</dcterms:created>
  <dcterms:modified xsi:type="dcterms:W3CDTF">2021-06-21T18:42:53Z</dcterms:modified>
</cp:coreProperties>
</file>