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81" r:id="rId5"/>
    <p:sldId id="311" r:id="rId6"/>
    <p:sldId id="326" r:id="rId7"/>
    <p:sldId id="325" r:id="rId8"/>
    <p:sldId id="327" r:id="rId9"/>
    <p:sldId id="324" r:id="rId10"/>
    <p:sldId id="328" r:id="rId11"/>
    <p:sldId id="329" r:id="rId12"/>
    <p:sldId id="319" r:id="rId13"/>
    <p:sldId id="294" r:id="rId14"/>
    <p:sldId id="304" r:id="rId15"/>
    <p:sldId id="330" r:id="rId16"/>
    <p:sldId id="315" r:id="rId17"/>
    <p:sldId id="283" r:id="rId18"/>
    <p:sldId id="272" r:id="rId19"/>
    <p:sldId id="29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D62AC6"/>
    <a:srgbClr val="009999"/>
    <a:srgbClr val="008080"/>
    <a:srgbClr val="33CCCC"/>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4" autoAdjust="0"/>
    <p:restoredTop sz="85614" autoAdjust="0"/>
  </p:normalViewPr>
  <p:slideViewPr>
    <p:cSldViewPr snapToGrid="0">
      <p:cViewPr varScale="1">
        <p:scale>
          <a:sx n="73" d="100"/>
          <a:sy n="73" d="100"/>
        </p:scale>
        <p:origin x="762" y="54"/>
      </p:cViewPr>
      <p:guideLst/>
    </p:cSldViewPr>
  </p:slideViewPr>
  <p:notesTextViewPr>
    <p:cViewPr>
      <p:scale>
        <a:sx n="1" d="1"/>
        <a:sy n="1" d="1"/>
      </p:scale>
      <p:origin x="0" y="0"/>
    </p:cViewPr>
  </p:notesTextViewPr>
  <p:sorterViewPr>
    <p:cViewPr>
      <p:scale>
        <a:sx n="100" d="100"/>
        <a:sy n="100" d="100"/>
      </p:scale>
      <p:origin x="0" y="-4950"/>
    </p:cViewPr>
  </p:sorter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5C5341-88A6-41FA-9E69-3A1D904544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DE86BEC-3B99-4129-A2A1-098BC76761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0C4422-E792-4397-A57B-E4ACE3062BD7}" type="datetimeFigureOut">
              <a:rPr lang="en-GB" smtClean="0"/>
              <a:t>26/01/2021</a:t>
            </a:fld>
            <a:endParaRPr lang="en-GB"/>
          </a:p>
        </p:txBody>
      </p:sp>
      <p:sp>
        <p:nvSpPr>
          <p:cNvPr id="4" name="Footer Placeholder 3">
            <a:extLst>
              <a:ext uri="{FF2B5EF4-FFF2-40B4-BE49-F238E27FC236}">
                <a16:creationId xmlns:a16="http://schemas.microsoft.com/office/drawing/2014/main" id="{3580A343-6528-4DCB-A98B-579426E98A9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38DC55B-B57A-482F-8A50-9C1ACB71DB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BCB85-A944-48D2-B3CD-AD0AD8892B0C}" type="slidenum">
              <a:rPr lang="en-GB" smtClean="0"/>
              <a:t>‹#›</a:t>
            </a:fld>
            <a:endParaRPr lang="en-GB"/>
          </a:p>
        </p:txBody>
      </p:sp>
    </p:spTree>
    <p:extLst>
      <p:ext uri="{BB962C8B-B14F-4D97-AF65-F5344CB8AC3E}">
        <p14:creationId xmlns:p14="http://schemas.microsoft.com/office/powerpoint/2010/main" val="703991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2DC099-B853-45FC-978E-590DEFDA1CAF}" type="datetimeFigureOut">
              <a:rPr lang="en-GB" smtClean="0"/>
              <a:t>26/01/2021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3DB91-E5B0-4A50-8CDE-FFAD979C63E2}" type="slidenum">
              <a:rPr lang="en-GB" smtClean="0"/>
              <a:t>‹#›</a:t>
            </a:fld>
            <a:endParaRPr lang="en-GB"/>
          </a:p>
        </p:txBody>
      </p:sp>
    </p:spTree>
    <p:extLst>
      <p:ext uri="{BB962C8B-B14F-4D97-AF65-F5344CB8AC3E}">
        <p14:creationId xmlns:p14="http://schemas.microsoft.com/office/powerpoint/2010/main" val="3143880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a:t>
            </a:fld>
            <a:endParaRPr lang="en-GB"/>
          </a:p>
        </p:txBody>
      </p:sp>
    </p:spTree>
    <p:extLst>
      <p:ext uri="{BB962C8B-B14F-4D97-AF65-F5344CB8AC3E}">
        <p14:creationId xmlns:p14="http://schemas.microsoft.com/office/powerpoint/2010/main" val="1194151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4640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11</a:t>
            </a:fld>
            <a:endParaRPr lang="en-GB"/>
          </a:p>
        </p:txBody>
      </p:sp>
    </p:spTree>
    <p:extLst>
      <p:ext uri="{BB962C8B-B14F-4D97-AF65-F5344CB8AC3E}">
        <p14:creationId xmlns:p14="http://schemas.microsoft.com/office/powerpoint/2010/main" val="1395429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12</a:t>
            </a:fld>
            <a:endParaRPr lang="en-GB"/>
          </a:p>
        </p:txBody>
      </p:sp>
    </p:spTree>
    <p:extLst>
      <p:ext uri="{BB962C8B-B14F-4D97-AF65-F5344CB8AC3E}">
        <p14:creationId xmlns:p14="http://schemas.microsoft.com/office/powerpoint/2010/main" val="2847152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13</a:t>
            </a:fld>
            <a:endParaRPr lang="en-GB"/>
          </a:p>
        </p:txBody>
      </p:sp>
    </p:spTree>
    <p:extLst>
      <p:ext uri="{BB962C8B-B14F-4D97-AF65-F5344CB8AC3E}">
        <p14:creationId xmlns:p14="http://schemas.microsoft.com/office/powerpoint/2010/main" val="1027996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15</a:t>
            </a:fld>
            <a:endParaRPr lang="en-GB"/>
          </a:p>
        </p:txBody>
      </p:sp>
    </p:spTree>
    <p:extLst>
      <p:ext uri="{BB962C8B-B14F-4D97-AF65-F5344CB8AC3E}">
        <p14:creationId xmlns:p14="http://schemas.microsoft.com/office/powerpoint/2010/main" val="266540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16</a:t>
            </a:fld>
            <a:endParaRPr lang="en-GB"/>
          </a:p>
        </p:txBody>
      </p:sp>
    </p:spTree>
    <p:extLst>
      <p:ext uri="{BB962C8B-B14F-4D97-AF65-F5344CB8AC3E}">
        <p14:creationId xmlns:p14="http://schemas.microsoft.com/office/powerpoint/2010/main" val="347099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2</a:t>
            </a:fld>
            <a:endParaRPr lang="en-GB"/>
          </a:p>
        </p:txBody>
      </p:sp>
    </p:spTree>
    <p:extLst>
      <p:ext uri="{BB962C8B-B14F-4D97-AF65-F5344CB8AC3E}">
        <p14:creationId xmlns:p14="http://schemas.microsoft.com/office/powerpoint/2010/main" val="1124260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3</a:t>
            </a:fld>
            <a:endParaRPr lang="en-GB"/>
          </a:p>
        </p:txBody>
      </p:sp>
    </p:spTree>
    <p:extLst>
      <p:ext uri="{BB962C8B-B14F-4D97-AF65-F5344CB8AC3E}">
        <p14:creationId xmlns:p14="http://schemas.microsoft.com/office/powerpoint/2010/main" val="2388107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4</a:t>
            </a:fld>
            <a:endParaRPr lang="en-GB"/>
          </a:p>
        </p:txBody>
      </p:sp>
    </p:spTree>
    <p:extLst>
      <p:ext uri="{BB962C8B-B14F-4D97-AF65-F5344CB8AC3E}">
        <p14:creationId xmlns:p14="http://schemas.microsoft.com/office/powerpoint/2010/main" val="1986439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5</a:t>
            </a:fld>
            <a:endParaRPr lang="en-GB"/>
          </a:p>
        </p:txBody>
      </p:sp>
    </p:spTree>
    <p:extLst>
      <p:ext uri="{BB962C8B-B14F-4D97-AF65-F5344CB8AC3E}">
        <p14:creationId xmlns:p14="http://schemas.microsoft.com/office/powerpoint/2010/main" val="1681489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6</a:t>
            </a:fld>
            <a:endParaRPr lang="en-GB"/>
          </a:p>
        </p:txBody>
      </p:sp>
    </p:spTree>
    <p:extLst>
      <p:ext uri="{BB962C8B-B14F-4D97-AF65-F5344CB8AC3E}">
        <p14:creationId xmlns:p14="http://schemas.microsoft.com/office/powerpoint/2010/main" val="2485181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7</a:t>
            </a:fld>
            <a:endParaRPr lang="en-GB"/>
          </a:p>
        </p:txBody>
      </p:sp>
    </p:spTree>
    <p:extLst>
      <p:ext uri="{BB962C8B-B14F-4D97-AF65-F5344CB8AC3E}">
        <p14:creationId xmlns:p14="http://schemas.microsoft.com/office/powerpoint/2010/main" val="3003828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8</a:t>
            </a:fld>
            <a:endParaRPr lang="en-GB"/>
          </a:p>
        </p:txBody>
      </p:sp>
    </p:spTree>
    <p:extLst>
      <p:ext uri="{BB962C8B-B14F-4D97-AF65-F5344CB8AC3E}">
        <p14:creationId xmlns:p14="http://schemas.microsoft.com/office/powerpoint/2010/main" val="795024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9</a:t>
            </a:fld>
            <a:endParaRPr lang="en-GB"/>
          </a:p>
        </p:txBody>
      </p:sp>
    </p:spTree>
    <p:extLst>
      <p:ext uri="{BB962C8B-B14F-4D97-AF65-F5344CB8AC3E}">
        <p14:creationId xmlns:p14="http://schemas.microsoft.com/office/powerpoint/2010/main" val="2787220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3793686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299037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98422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477245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583D37-BAC7-4F7A-BCCF-3810D86190B2}"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4127769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5583D37-BAC7-4F7A-BCCF-3810D86190B2}" type="datetimeFigureOut">
              <a:rPr lang="en-GB" smtClean="0"/>
              <a:t>26/01/2021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34274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5583D37-BAC7-4F7A-BCCF-3810D86190B2}" type="datetimeFigureOut">
              <a:rPr lang="en-GB" smtClean="0"/>
              <a:t>26/01/2021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2192872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5583D37-BAC7-4F7A-BCCF-3810D86190B2}" type="datetimeFigureOut">
              <a:rPr lang="en-GB" smtClean="0"/>
              <a:t>26/01/2021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80672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83D37-BAC7-4F7A-BCCF-3810D86190B2}" type="datetimeFigureOut">
              <a:rPr lang="en-GB" smtClean="0"/>
              <a:t>26/01/2021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3089011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583D37-BAC7-4F7A-BCCF-3810D86190B2}" type="datetimeFigureOut">
              <a:rPr lang="en-GB" smtClean="0"/>
              <a:t>26/01/2021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552550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583D37-BAC7-4F7A-BCCF-3810D86190B2}" type="datetimeFigureOut">
              <a:rPr lang="en-GB" smtClean="0"/>
              <a:t>26/01/2021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56844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83D37-BAC7-4F7A-BCCF-3810D86190B2}" type="datetimeFigureOut">
              <a:rPr lang="en-GB" smtClean="0"/>
              <a:t>26/01/2021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4BAEC-9B69-4C59-87EE-0A099761F0FE}" type="slidenum">
              <a:rPr lang="en-GB" smtClean="0"/>
              <a:t>‹#›</a:t>
            </a:fld>
            <a:endParaRPr lang="en-GB"/>
          </a:p>
        </p:txBody>
      </p:sp>
    </p:spTree>
    <p:extLst>
      <p:ext uri="{BB962C8B-B14F-4D97-AF65-F5344CB8AC3E}">
        <p14:creationId xmlns:p14="http://schemas.microsoft.com/office/powerpoint/2010/main" val="167715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ideo" Target="https://www.youtube.com/embed/7AkDu7i2Y5c" TargetMode="External"/><Relationship Id="rId6" Type="http://schemas.openxmlformats.org/officeDocument/2006/relationships/image" Target="../media/image3.jpeg"/><Relationship Id="rId5" Type="http://schemas.openxmlformats.org/officeDocument/2006/relationships/image" Target="../media/image4.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anksgiving, Psalm, 118, Bible, Christian, Holy, Faith">
            <a:extLst>
              <a:ext uri="{FF2B5EF4-FFF2-40B4-BE49-F238E27FC236}">
                <a16:creationId xmlns:a16="http://schemas.microsoft.com/office/drawing/2014/main" id="{7CC4E873-CF89-49B7-8959-686BB95E1A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075" b="1402"/>
          <a:stretch/>
        </p:blipFill>
        <p:spPr bwMode="auto">
          <a:xfrm>
            <a:off x="0" y="-12077"/>
            <a:ext cx="12192000" cy="68700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56783" y="5722975"/>
            <a:ext cx="11911243" cy="1015663"/>
          </a:xfrm>
          <a:prstGeom prst="rect">
            <a:avLst/>
          </a:prstGeom>
          <a:noFill/>
        </p:spPr>
        <p:txBody>
          <a:bodyPr wrap="square" rtlCol="0">
            <a:spAutoFit/>
          </a:bodyPr>
          <a:lstStyle/>
          <a:p>
            <a:pPr algn="ctr"/>
            <a:r>
              <a:rPr lang="en-GB" sz="6000" dirty="0">
                <a:solidFill>
                  <a:srgbClr val="C00000"/>
                </a:solidFill>
                <a:latin typeface="Century Gothic" panose="020B0502020202020204" pitchFamily="34" charset="0"/>
              </a:rPr>
              <a:t>Old Testament Reflection</a:t>
            </a:r>
          </a:p>
        </p:txBody>
      </p:sp>
      <p:pic>
        <p:nvPicPr>
          <p:cNvPr id="1030" name="Picture 6" descr="The God who Speaks green logo medium - Missio">
            <a:extLst>
              <a:ext uri="{FF2B5EF4-FFF2-40B4-BE49-F238E27FC236}">
                <a16:creationId xmlns:a16="http://schemas.microsoft.com/office/drawing/2014/main" id="{AD40F2D1-C2DF-4A0E-AAE0-AA31975CA3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700" y="252433"/>
            <a:ext cx="3004556" cy="39059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9F068B6F-916B-48CF-B2DE-ACA853302E9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93AFDBD5-E99B-49A4-84EF-A3F4E2254E80}"/>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783" y="5603615"/>
            <a:ext cx="878882" cy="128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7624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0" b="0" i="0" u="none" strike="noStrike" kern="1200" cap="none" spc="0" normalizeH="0" baseline="0" noProof="0" dirty="0">
              <a:ln>
                <a:noFill/>
              </a:ln>
              <a:solidFill>
                <a:srgbClr val="A50021"/>
              </a:solidFill>
              <a:effectLst/>
              <a:uLnTx/>
              <a:uFillTx/>
              <a:latin typeface="Calibri Light" panose="020F0302020204030204"/>
              <a:ea typeface="+mn-ea"/>
              <a:cs typeface="+mn-cs"/>
            </a:endParaRPr>
          </a:p>
        </p:txBody>
      </p:sp>
      <p:sp>
        <p:nvSpPr>
          <p:cNvPr id="3" name="TextBox 2"/>
          <p:cNvSpPr txBox="1"/>
          <p:nvPr/>
        </p:nvSpPr>
        <p:spPr>
          <a:xfrm>
            <a:off x="1505211" y="5619435"/>
            <a:ext cx="918157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srgbClr val="009999"/>
                </a:solidFill>
                <a:effectLst/>
                <a:uLnTx/>
                <a:uFillTx/>
                <a:latin typeface="Century Gothic" panose="020B0502020202020204" pitchFamily="34" charset="0"/>
              </a:rPr>
              <a:t> </a:t>
            </a:r>
            <a:r>
              <a:rPr lang="en-GB" sz="7200" dirty="0">
                <a:solidFill>
                  <a:srgbClr val="FF0000"/>
                </a:solidFill>
                <a:latin typeface="Century Gothic" panose="020B0502020202020204" pitchFamily="34" charset="0"/>
              </a:rPr>
              <a:t>Gather</a:t>
            </a:r>
          </a:p>
        </p:txBody>
      </p:sp>
      <p:sp>
        <p:nvSpPr>
          <p:cNvPr id="5" name="TextBox 4">
            <a:extLst>
              <a:ext uri="{FF2B5EF4-FFF2-40B4-BE49-F238E27FC236}">
                <a16:creationId xmlns:a16="http://schemas.microsoft.com/office/drawing/2014/main" id="{A4F808CB-34F9-4B84-B00B-4EFD4150A6F3}"/>
              </a:ext>
            </a:extLst>
          </p:cNvPr>
          <p:cNvSpPr txBox="1"/>
          <p:nvPr/>
        </p:nvSpPr>
        <p:spPr>
          <a:xfrm>
            <a:off x="6096000" y="376391"/>
            <a:ext cx="6012404" cy="5139869"/>
          </a:xfrm>
          <a:prstGeom prst="rect">
            <a:avLst/>
          </a:prstGeom>
          <a:noFill/>
        </p:spPr>
        <p:txBody>
          <a:bodyPr wrap="square" rtlCol="0">
            <a:spAutoFit/>
          </a:bodyPr>
          <a:lstStyle/>
          <a:p>
            <a:pPr algn="ctr"/>
            <a:r>
              <a:rPr lang="en-GB" sz="3200" dirty="0">
                <a:solidFill>
                  <a:schemeClr val="bg1"/>
                </a:solidFill>
                <a:latin typeface="Century Gothic" panose="020B0502020202020204" pitchFamily="34" charset="0"/>
              </a:rPr>
              <a:t>Lord, </a:t>
            </a:r>
          </a:p>
          <a:p>
            <a:pPr algn="ctr"/>
            <a:r>
              <a:rPr lang="en-GB" sz="3200" dirty="0">
                <a:solidFill>
                  <a:schemeClr val="bg1"/>
                </a:solidFill>
                <a:latin typeface="Century Gothic" panose="020B0502020202020204" pitchFamily="34" charset="0"/>
              </a:rPr>
              <a:t>Give us wisdom as we prepare to read your word, </a:t>
            </a:r>
          </a:p>
          <a:p>
            <a:pPr algn="ctr"/>
            <a:r>
              <a:rPr lang="en-GB" sz="3200" dirty="0">
                <a:solidFill>
                  <a:schemeClr val="bg1"/>
                </a:solidFill>
                <a:latin typeface="Century Gothic" panose="020B0502020202020204" pitchFamily="34" charset="0"/>
              </a:rPr>
              <a:t>clarity for when we read, and understanding whilst we reflect on their meaning.</a:t>
            </a:r>
          </a:p>
          <a:p>
            <a:pPr algn="ctr"/>
            <a:r>
              <a:rPr lang="en-GB" sz="3200" dirty="0">
                <a:solidFill>
                  <a:schemeClr val="bg1"/>
                </a:solidFill>
                <a:latin typeface="Century Gothic" panose="020B0502020202020204" pitchFamily="34" charset="0"/>
              </a:rPr>
              <a:t>May your words change our actions and draw us closer to you. </a:t>
            </a:r>
          </a:p>
          <a:p>
            <a:pPr algn="ctr"/>
            <a:r>
              <a:rPr lang="en-GB" sz="4000" dirty="0">
                <a:solidFill>
                  <a:srgbClr val="FFC000"/>
                </a:solidFill>
                <a:latin typeface="Century Gothic" panose="020B0502020202020204" pitchFamily="34" charset="0"/>
              </a:rPr>
              <a:t>Amen</a:t>
            </a:r>
          </a:p>
        </p:txBody>
      </p:sp>
      <p:pic>
        <p:nvPicPr>
          <p:cNvPr id="2" name="Picture 1">
            <a:extLst>
              <a:ext uri="{FF2B5EF4-FFF2-40B4-BE49-F238E27FC236}">
                <a16:creationId xmlns:a16="http://schemas.microsoft.com/office/drawing/2014/main" id="{2B5E5261-9099-401B-A0A4-3026E0EF3A28}"/>
              </a:ext>
            </a:extLst>
          </p:cNvPr>
          <p:cNvPicPr>
            <a:picLocks noChangeAspect="1"/>
          </p:cNvPicPr>
          <p:nvPr/>
        </p:nvPicPr>
        <p:blipFill rotWithShape="1">
          <a:blip r:embed="rId3"/>
          <a:srcRect t="30471" b="-2026"/>
          <a:stretch/>
        </p:blipFill>
        <p:spPr>
          <a:xfrm>
            <a:off x="0" y="0"/>
            <a:ext cx="5900436" cy="5733057"/>
          </a:xfrm>
          <a:prstGeom prst="rect">
            <a:avLst/>
          </a:prstGeom>
        </p:spPr>
      </p:pic>
      <p:pic>
        <p:nvPicPr>
          <p:cNvPr id="9" name="Picture 2">
            <a:extLst>
              <a:ext uri="{FF2B5EF4-FFF2-40B4-BE49-F238E27FC236}">
                <a16:creationId xmlns:a16="http://schemas.microsoft.com/office/drawing/2014/main" id="{26D87CAA-F6EB-4C8B-AD09-FBF0A55B1BC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a:extLst>
              <a:ext uri="{FF2B5EF4-FFF2-40B4-BE49-F238E27FC236}">
                <a16:creationId xmlns:a16="http://schemas.microsoft.com/office/drawing/2014/main" id="{01B81353-5A8B-4850-B34B-FC0FE6BFD09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689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algn="ctr"/>
            <a:r>
              <a:rPr lang="en-GB" sz="7200" dirty="0">
                <a:solidFill>
                  <a:srgbClr val="FF0000"/>
                </a:solidFill>
                <a:latin typeface="Century Gothic" panose="020B0502020202020204" pitchFamily="34" charset="0"/>
              </a:rPr>
              <a:t>Listen</a:t>
            </a:r>
            <a:r>
              <a:rPr lang="en-GB" sz="8000" dirty="0">
                <a:solidFill>
                  <a:srgbClr val="FF0000"/>
                </a:solidFill>
                <a:latin typeface="Century Gothic" panose="020B0502020202020204" pitchFamily="34" charset="0"/>
              </a:rPr>
              <a:t> </a:t>
            </a:r>
            <a:r>
              <a:rPr lang="en-GB" sz="4800" dirty="0">
                <a:solidFill>
                  <a:srgbClr val="FF0000"/>
                </a:solidFill>
                <a:latin typeface="Century Gothic" panose="020B0502020202020204" pitchFamily="34" charset="0"/>
              </a:rPr>
              <a:t>(Deuteronomy 18:15-20</a:t>
            </a:r>
            <a:r>
              <a:rPr lang="en-GB" sz="5400" dirty="0">
                <a:solidFill>
                  <a:srgbClr val="FF0000"/>
                </a:solidFill>
                <a:latin typeface="Century Gothic" panose="020B0502020202020204" pitchFamily="34" charset="0"/>
              </a:rPr>
              <a:t>)</a:t>
            </a:r>
          </a:p>
        </p:txBody>
      </p:sp>
      <p:sp>
        <p:nvSpPr>
          <p:cNvPr id="2" name="TextBox 1"/>
          <p:cNvSpPr txBox="1"/>
          <p:nvPr/>
        </p:nvSpPr>
        <p:spPr>
          <a:xfrm>
            <a:off x="3584028" y="151586"/>
            <a:ext cx="8373818" cy="584775"/>
          </a:xfrm>
          <a:prstGeom prst="rect">
            <a:avLst/>
          </a:prstGeom>
          <a:noFill/>
        </p:spPr>
        <p:txBody>
          <a:bodyPr wrap="square" rtlCol="0">
            <a:spAutoFit/>
          </a:bodyPr>
          <a:lstStyle/>
          <a:p>
            <a:pPr algn="just"/>
            <a:endParaRPr lang="en-GB" sz="3200" dirty="0">
              <a:solidFill>
                <a:schemeClr val="bg1"/>
              </a:solidFill>
              <a:latin typeface="Candara" panose="020E0502030303020204" pitchFamily="34" charset="0"/>
            </a:endParaRPr>
          </a:p>
        </p:txBody>
      </p:sp>
      <p:sp>
        <p:nvSpPr>
          <p:cNvPr id="3" name="Rectangle 2">
            <a:extLst>
              <a:ext uri="{FF2B5EF4-FFF2-40B4-BE49-F238E27FC236}">
                <a16:creationId xmlns:a16="http://schemas.microsoft.com/office/drawing/2014/main" id="{38AB77CC-DF63-4771-9EAB-0985771F4453}"/>
              </a:ext>
            </a:extLst>
          </p:cNvPr>
          <p:cNvSpPr/>
          <p:nvPr/>
        </p:nvSpPr>
        <p:spPr>
          <a:xfrm>
            <a:off x="206415" y="299410"/>
            <a:ext cx="11779170" cy="584775"/>
          </a:xfrm>
          <a:prstGeom prst="rect">
            <a:avLst/>
          </a:prstGeom>
        </p:spPr>
        <p:txBody>
          <a:bodyPr wrap="square">
            <a:spAutoFit/>
          </a:bodyPr>
          <a:lstStyle/>
          <a:p>
            <a:endParaRPr lang="en-GB" sz="3200" dirty="0">
              <a:solidFill>
                <a:schemeClr val="bg1"/>
              </a:solidFill>
              <a:latin typeface="Candara" panose="020E0502030303020204" pitchFamily="34" charset="0"/>
            </a:endParaRPr>
          </a:p>
        </p:txBody>
      </p:sp>
      <p:sp>
        <p:nvSpPr>
          <p:cNvPr id="4" name="Rectangle 3">
            <a:extLst>
              <a:ext uri="{FF2B5EF4-FFF2-40B4-BE49-F238E27FC236}">
                <a16:creationId xmlns:a16="http://schemas.microsoft.com/office/drawing/2014/main" id="{2E3B57F0-15B4-4942-9771-F5FBE7E55FCA}"/>
              </a:ext>
            </a:extLst>
          </p:cNvPr>
          <p:cNvSpPr/>
          <p:nvPr/>
        </p:nvSpPr>
        <p:spPr>
          <a:xfrm>
            <a:off x="245524" y="151586"/>
            <a:ext cx="6155187" cy="5139869"/>
          </a:xfrm>
          <a:prstGeom prst="rect">
            <a:avLst/>
          </a:prstGeom>
        </p:spPr>
        <p:txBody>
          <a:bodyPr wrap="square">
            <a:spAutoFit/>
          </a:bodyPr>
          <a:lstStyle/>
          <a:p>
            <a:pPr algn="ctr"/>
            <a:r>
              <a:rPr lang="en-GB" sz="3200" dirty="0">
                <a:solidFill>
                  <a:srgbClr val="FFC000"/>
                </a:solidFill>
                <a:latin typeface="Century Gothic" panose="020B0502020202020204" pitchFamily="34" charset="0"/>
              </a:rPr>
              <a:t>‘I will raise up a prophet and put my words into his mouth’</a:t>
            </a:r>
          </a:p>
          <a:p>
            <a:pPr algn="ctr"/>
            <a:endParaRPr lang="en-GB" sz="2400" b="1" dirty="0">
              <a:solidFill>
                <a:schemeClr val="bg1"/>
              </a:solidFill>
              <a:latin typeface="Century Gothic" panose="020B0502020202020204" pitchFamily="34" charset="0"/>
            </a:endParaRPr>
          </a:p>
          <a:p>
            <a:pPr algn="ctr"/>
            <a:r>
              <a:rPr lang="en-GB" sz="2400" dirty="0">
                <a:solidFill>
                  <a:schemeClr val="bg1"/>
                </a:solidFill>
                <a:latin typeface="Century Gothic" panose="020B0502020202020204" pitchFamily="34" charset="0"/>
              </a:rPr>
              <a:t>Moses said to the people: ‘The Lord your God will raise up for you a prophet like myself, from among yourselves, from your own; you must listen. This is what you yourselves asked of the Lord your God at Horeb on the day of the Assembly. “Do not let me hear again” you said “the voice of the Lord my God, nor look any longer on this great fire, or I shall die”; </a:t>
            </a:r>
          </a:p>
        </p:txBody>
      </p:sp>
      <p:pic>
        <p:nvPicPr>
          <p:cNvPr id="8" name="Picture 2">
            <a:extLst>
              <a:ext uri="{FF2B5EF4-FFF2-40B4-BE49-F238E27FC236}">
                <a16:creationId xmlns:a16="http://schemas.microsoft.com/office/drawing/2014/main" id="{2C06BB41-7C8D-4868-99D5-C5CC2DD9547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a:extLst>
              <a:ext uri="{FF2B5EF4-FFF2-40B4-BE49-F238E27FC236}">
                <a16:creationId xmlns:a16="http://schemas.microsoft.com/office/drawing/2014/main" id="{72E84740-EC85-44B4-9C0E-94E26CB7FC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Moses, Prophet, Writing, Beard, Person, Character">
            <a:extLst>
              <a:ext uri="{FF2B5EF4-FFF2-40B4-BE49-F238E27FC236}">
                <a16:creationId xmlns:a16="http://schemas.microsoft.com/office/drawing/2014/main" id="{8585FDB9-80A0-4548-AE66-7A3EB0FB75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7126" y="0"/>
            <a:ext cx="5584874" cy="558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605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algn="ctr"/>
            <a:r>
              <a:rPr lang="en-GB" sz="7200" dirty="0">
                <a:solidFill>
                  <a:srgbClr val="FF0000"/>
                </a:solidFill>
                <a:latin typeface="Century Gothic" panose="020B0502020202020204" pitchFamily="34" charset="0"/>
              </a:rPr>
              <a:t>Listen</a:t>
            </a:r>
            <a:r>
              <a:rPr lang="en-GB" sz="8000" dirty="0">
                <a:solidFill>
                  <a:srgbClr val="FF0000"/>
                </a:solidFill>
                <a:latin typeface="Century Gothic" panose="020B0502020202020204" pitchFamily="34" charset="0"/>
              </a:rPr>
              <a:t> </a:t>
            </a:r>
            <a:r>
              <a:rPr lang="en-GB" sz="4800" dirty="0">
                <a:solidFill>
                  <a:srgbClr val="FF0000"/>
                </a:solidFill>
                <a:latin typeface="Century Gothic" panose="020B0502020202020204" pitchFamily="34" charset="0"/>
              </a:rPr>
              <a:t>(Deuteronomy 18:15-20</a:t>
            </a:r>
            <a:r>
              <a:rPr lang="en-GB" sz="5400" dirty="0">
                <a:solidFill>
                  <a:srgbClr val="FF0000"/>
                </a:solidFill>
                <a:latin typeface="Century Gothic" panose="020B0502020202020204" pitchFamily="34" charset="0"/>
              </a:rPr>
              <a:t>)</a:t>
            </a:r>
          </a:p>
        </p:txBody>
      </p:sp>
      <p:sp>
        <p:nvSpPr>
          <p:cNvPr id="2" name="TextBox 1"/>
          <p:cNvSpPr txBox="1"/>
          <p:nvPr/>
        </p:nvSpPr>
        <p:spPr>
          <a:xfrm>
            <a:off x="3584028" y="151586"/>
            <a:ext cx="8373818" cy="584775"/>
          </a:xfrm>
          <a:prstGeom prst="rect">
            <a:avLst/>
          </a:prstGeom>
          <a:noFill/>
        </p:spPr>
        <p:txBody>
          <a:bodyPr wrap="square" rtlCol="0">
            <a:spAutoFit/>
          </a:bodyPr>
          <a:lstStyle/>
          <a:p>
            <a:pPr algn="just"/>
            <a:endParaRPr lang="en-GB" sz="3200" dirty="0">
              <a:solidFill>
                <a:schemeClr val="bg1"/>
              </a:solidFill>
              <a:latin typeface="Candara" panose="020E0502030303020204" pitchFamily="34" charset="0"/>
            </a:endParaRPr>
          </a:p>
        </p:txBody>
      </p:sp>
      <p:sp>
        <p:nvSpPr>
          <p:cNvPr id="3" name="Rectangle 2">
            <a:extLst>
              <a:ext uri="{FF2B5EF4-FFF2-40B4-BE49-F238E27FC236}">
                <a16:creationId xmlns:a16="http://schemas.microsoft.com/office/drawing/2014/main" id="{38AB77CC-DF63-4771-9EAB-0985771F4453}"/>
              </a:ext>
            </a:extLst>
          </p:cNvPr>
          <p:cNvSpPr/>
          <p:nvPr/>
        </p:nvSpPr>
        <p:spPr>
          <a:xfrm>
            <a:off x="206415" y="299410"/>
            <a:ext cx="11779170" cy="584775"/>
          </a:xfrm>
          <a:prstGeom prst="rect">
            <a:avLst/>
          </a:prstGeom>
        </p:spPr>
        <p:txBody>
          <a:bodyPr wrap="square">
            <a:spAutoFit/>
          </a:bodyPr>
          <a:lstStyle/>
          <a:p>
            <a:endParaRPr lang="en-GB" sz="3200" dirty="0">
              <a:solidFill>
                <a:schemeClr val="bg1"/>
              </a:solidFill>
              <a:latin typeface="Candara" panose="020E0502030303020204" pitchFamily="34" charset="0"/>
            </a:endParaRPr>
          </a:p>
        </p:txBody>
      </p:sp>
      <p:sp>
        <p:nvSpPr>
          <p:cNvPr id="4" name="Rectangle 3">
            <a:extLst>
              <a:ext uri="{FF2B5EF4-FFF2-40B4-BE49-F238E27FC236}">
                <a16:creationId xmlns:a16="http://schemas.microsoft.com/office/drawing/2014/main" id="{2E3B57F0-15B4-4942-9771-F5FBE7E55FCA}"/>
              </a:ext>
            </a:extLst>
          </p:cNvPr>
          <p:cNvSpPr/>
          <p:nvPr/>
        </p:nvSpPr>
        <p:spPr>
          <a:xfrm>
            <a:off x="234155" y="534924"/>
            <a:ext cx="6060320" cy="4524315"/>
          </a:xfrm>
          <a:prstGeom prst="rect">
            <a:avLst/>
          </a:prstGeom>
        </p:spPr>
        <p:txBody>
          <a:bodyPr wrap="square">
            <a:spAutoFit/>
          </a:bodyPr>
          <a:lstStyle/>
          <a:p>
            <a:pPr algn="ctr"/>
            <a:r>
              <a:rPr lang="en-GB" sz="2400" dirty="0">
                <a:solidFill>
                  <a:schemeClr val="bg1"/>
                </a:solidFill>
                <a:latin typeface="Century Gothic" panose="020B0502020202020204" pitchFamily="34" charset="0"/>
              </a:rPr>
              <a:t>and the Lord said to me, “All they have spoken is well said. I will raise up a prophet like yourself for them from their own; I will put my words into their mouth and they shall tell them all I command. The person who does not listen to my words that is spoken in my name, shall be held answerable to me for it. But the prophet who presumes to say in my name a thing I have not commanded to say, or who speaks in the name of other gods, that prophet shall die.”’</a:t>
            </a:r>
          </a:p>
        </p:txBody>
      </p:sp>
      <p:pic>
        <p:nvPicPr>
          <p:cNvPr id="8" name="Picture 2">
            <a:extLst>
              <a:ext uri="{FF2B5EF4-FFF2-40B4-BE49-F238E27FC236}">
                <a16:creationId xmlns:a16="http://schemas.microsoft.com/office/drawing/2014/main" id="{2C06BB41-7C8D-4868-99D5-C5CC2DD9547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a:extLst>
              <a:ext uri="{FF2B5EF4-FFF2-40B4-BE49-F238E27FC236}">
                <a16:creationId xmlns:a16="http://schemas.microsoft.com/office/drawing/2014/main" id="{72E84740-EC85-44B4-9C0E-94E26CB7FC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oses, Prophet, Writing, Beard, Person, Character">
            <a:extLst>
              <a:ext uri="{FF2B5EF4-FFF2-40B4-BE49-F238E27FC236}">
                <a16:creationId xmlns:a16="http://schemas.microsoft.com/office/drawing/2014/main" id="{536FCDEA-520B-45C0-B3E0-BC96C2E14B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4866" y="0"/>
            <a:ext cx="5584874" cy="558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700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FF0000"/>
                </a:solidFill>
                <a:latin typeface="Century Gothic" panose="020B0502020202020204" pitchFamily="34" charset="0"/>
              </a:rPr>
              <a:t>Reflect</a:t>
            </a:r>
          </a:p>
        </p:txBody>
      </p:sp>
      <p:sp>
        <p:nvSpPr>
          <p:cNvPr id="2" name="TextBox 1"/>
          <p:cNvSpPr txBox="1"/>
          <p:nvPr/>
        </p:nvSpPr>
        <p:spPr>
          <a:xfrm>
            <a:off x="3584028" y="151586"/>
            <a:ext cx="8373818" cy="584775"/>
          </a:xfrm>
          <a:prstGeom prst="rect">
            <a:avLst/>
          </a:prstGeom>
          <a:noFill/>
        </p:spPr>
        <p:txBody>
          <a:bodyPr wrap="square" rtlCol="0">
            <a:spAutoFit/>
          </a:bodyPr>
          <a:lstStyle/>
          <a:p>
            <a:pPr algn="just"/>
            <a:endParaRPr lang="en-GB" sz="3200" dirty="0">
              <a:solidFill>
                <a:schemeClr val="bg1"/>
              </a:solidFill>
              <a:latin typeface="Candara" panose="020E0502030303020204" pitchFamily="34" charset="0"/>
            </a:endParaRPr>
          </a:p>
        </p:txBody>
      </p:sp>
      <p:sp>
        <p:nvSpPr>
          <p:cNvPr id="3" name="Rectangle 2">
            <a:extLst>
              <a:ext uri="{FF2B5EF4-FFF2-40B4-BE49-F238E27FC236}">
                <a16:creationId xmlns:a16="http://schemas.microsoft.com/office/drawing/2014/main" id="{38AB77CC-DF63-4771-9EAB-0985771F4453}"/>
              </a:ext>
            </a:extLst>
          </p:cNvPr>
          <p:cNvSpPr/>
          <p:nvPr/>
        </p:nvSpPr>
        <p:spPr>
          <a:xfrm>
            <a:off x="206415" y="299410"/>
            <a:ext cx="11779170" cy="584775"/>
          </a:xfrm>
          <a:prstGeom prst="rect">
            <a:avLst/>
          </a:prstGeom>
        </p:spPr>
        <p:txBody>
          <a:bodyPr wrap="square">
            <a:spAutoFit/>
          </a:bodyPr>
          <a:lstStyle/>
          <a:p>
            <a:endParaRPr lang="en-GB" sz="3200" dirty="0">
              <a:solidFill>
                <a:schemeClr val="bg1"/>
              </a:solidFill>
              <a:latin typeface="Candara" panose="020E0502030303020204" pitchFamily="34" charset="0"/>
            </a:endParaRPr>
          </a:p>
        </p:txBody>
      </p:sp>
      <p:sp>
        <p:nvSpPr>
          <p:cNvPr id="4" name="Rectangle 3">
            <a:extLst>
              <a:ext uri="{FF2B5EF4-FFF2-40B4-BE49-F238E27FC236}">
                <a16:creationId xmlns:a16="http://schemas.microsoft.com/office/drawing/2014/main" id="{2E3B57F0-15B4-4942-9771-F5FBE7E55FCA}"/>
              </a:ext>
            </a:extLst>
          </p:cNvPr>
          <p:cNvSpPr/>
          <p:nvPr/>
        </p:nvSpPr>
        <p:spPr>
          <a:xfrm>
            <a:off x="345381" y="443973"/>
            <a:ext cx="5417466" cy="4431983"/>
          </a:xfrm>
          <a:prstGeom prst="rect">
            <a:avLst/>
          </a:prstGeom>
        </p:spPr>
        <p:txBody>
          <a:bodyPr wrap="square">
            <a:spAutoFit/>
          </a:bodyPr>
          <a:lstStyle/>
          <a:p>
            <a:pPr algn="ctr">
              <a:spcBef>
                <a:spcPts val="600"/>
              </a:spcBef>
              <a:spcAft>
                <a:spcPts val="600"/>
              </a:spcAft>
            </a:pPr>
            <a:r>
              <a:rPr lang="en-GB" sz="2800" dirty="0">
                <a:solidFill>
                  <a:schemeClr val="bg1"/>
                </a:solidFill>
                <a:latin typeface="Century Gothic" panose="020B0502020202020204" pitchFamily="34" charset="0"/>
                <a:ea typeface="Times New Roman" panose="02020603050405020304" pitchFamily="18" charset="0"/>
              </a:rPr>
              <a:t>What do you think this Old Testament reading means?</a:t>
            </a:r>
          </a:p>
          <a:p>
            <a:pPr algn="ctr">
              <a:spcBef>
                <a:spcPts val="600"/>
              </a:spcBef>
              <a:spcAft>
                <a:spcPts val="600"/>
              </a:spcAft>
            </a:pPr>
            <a:r>
              <a:rPr lang="en-GB" sz="2800" dirty="0">
                <a:solidFill>
                  <a:srgbClr val="FFC000"/>
                </a:solidFill>
                <a:latin typeface="Century Gothic" panose="020B0502020202020204" pitchFamily="34" charset="0"/>
                <a:ea typeface="Times New Roman" panose="02020603050405020304" pitchFamily="18" charset="0"/>
              </a:rPr>
              <a:t>Who is the ‘prophet’ it is referring to? </a:t>
            </a:r>
          </a:p>
          <a:p>
            <a:pPr algn="ctr">
              <a:spcBef>
                <a:spcPts val="600"/>
              </a:spcBef>
              <a:spcAft>
                <a:spcPts val="600"/>
              </a:spcAft>
            </a:pPr>
            <a:r>
              <a:rPr lang="en-GB" sz="2800" dirty="0">
                <a:solidFill>
                  <a:schemeClr val="bg1"/>
                </a:solidFill>
                <a:latin typeface="Century Gothic" panose="020B0502020202020204" pitchFamily="34" charset="0"/>
                <a:ea typeface="Times New Roman" panose="02020603050405020304" pitchFamily="18" charset="0"/>
              </a:rPr>
              <a:t>In which way can you live out the message? </a:t>
            </a:r>
          </a:p>
          <a:p>
            <a:pPr algn="ctr">
              <a:spcBef>
                <a:spcPts val="600"/>
              </a:spcBef>
              <a:spcAft>
                <a:spcPts val="600"/>
              </a:spcAft>
            </a:pPr>
            <a:r>
              <a:rPr lang="en-GB" sz="2800" dirty="0">
                <a:solidFill>
                  <a:srgbClr val="FFC000"/>
                </a:solidFill>
                <a:latin typeface="Century Gothic" panose="020B0502020202020204" pitchFamily="34" charset="0"/>
                <a:ea typeface="Times New Roman" panose="02020603050405020304" pitchFamily="18" charset="0"/>
              </a:rPr>
              <a:t>How can you be a modern day prophet and speak out ‘all that God commands’? </a:t>
            </a:r>
          </a:p>
        </p:txBody>
      </p:sp>
      <p:pic>
        <p:nvPicPr>
          <p:cNvPr id="8" name="Picture 2">
            <a:extLst>
              <a:ext uri="{FF2B5EF4-FFF2-40B4-BE49-F238E27FC236}">
                <a16:creationId xmlns:a16="http://schemas.microsoft.com/office/drawing/2014/main" id="{878AEF1F-3091-4EC8-B171-EF5CECAA71A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a:extLst>
              <a:ext uri="{FF2B5EF4-FFF2-40B4-BE49-F238E27FC236}">
                <a16:creationId xmlns:a16="http://schemas.microsoft.com/office/drawing/2014/main" id="{1B86B1FC-6E00-447A-9A97-03AF4068F0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Lightbulb, Bulb, Light, Idea, Energy, Power, Innovation">
            <a:extLst>
              <a:ext uri="{FF2B5EF4-FFF2-40B4-BE49-F238E27FC236}">
                <a16:creationId xmlns:a16="http://schemas.microsoft.com/office/drawing/2014/main" id="{1A6B4958-3CF4-4474-837C-DAD906EE8BF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264" r="18225"/>
          <a:stretch/>
        </p:blipFill>
        <p:spPr bwMode="auto">
          <a:xfrm>
            <a:off x="6375191" y="12831"/>
            <a:ext cx="5805262" cy="5572043"/>
          </a:xfrm>
          <a:prstGeom prst="rect">
            <a:avLst/>
          </a:prstGeom>
          <a:noFill/>
          <a:ln w="25400">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39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Jesus, God, Bible, Gospel, Paper, Rip, Torn, Scrap">
            <a:extLst>
              <a:ext uri="{FF2B5EF4-FFF2-40B4-BE49-F238E27FC236}">
                <a16:creationId xmlns:a16="http://schemas.microsoft.com/office/drawing/2014/main" id="{F07C323A-E296-4868-B2B2-A96AA5C0B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14BBED-7E8A-4D78-8A5F-BC531A35574F}"/>
              </a:ext>
            </a:extLst>
          </p:cNvPr>
          <p:cNvSpPr txBox="1"/>
          <p:nvPr/>
        </p:nvSpPr>
        <p:spPr>
          <a:xfrm>
            <a:off x="5484626" y="-77881"/>
            <a:ext cx="7083057" cy="1446550"/>
          </a:xfrm>
          <a:prstGeom prst="rect">
            <a:avLst/>
          </a:prstGeom>
          <a:noFill/>
        </p:spPr>
        <p:txBody>
          <a:bodyPr wrap="square" rtlCol="0">
            <a:spAutoFit/>
          </a:bodyPr>
          <a:lstStyle/>
          <a:p>
            <a:pPr algn="ctr"/>
            <a:r>
              <a:rPr lang="en-GB" sz="8800" dirty="0">
                <a:solidFill>
                  <a:srgbClr val="C00000"/>
                </a:solidFill>
                <a:latin typeface="Century Gothic" panose="020B0502020202020204" pitchFamily="34" charset="0"/>
              </a:rPr>
              <a:t>Let us pray</a:t>
            </a:r>
          </a:p>
        </p:txBody>
      </p:sp>
    </p:spTree>
    <p:extLst>
      <p:ext uri="{BB962C8B-B14F-4D97-AF65-F5344CB8AC3E}">
        <p14:creationId xmlns:p14="http://schemas.microsoft.com/office/powerpoint/2010/main" val="3786795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5" name="TextBox 4"/>
          <p:cNvSpPr txBox="1"/>
          <p:nvPr/>
        </p:nvSpPr>
        <p:spPr>
          <a:xfrm>
            <a:off x="751572" y="116958"/>
            <a:ext cx="10600661" cy="6432530"/>
          </a:xfrm>
          <a:prstGeom prst="rect">
            <a:avLst/>
          </a:prstGeom>
          <a:noFill/>
        </p:spPr>
        <p:txBody>
          <a:bodyPr wrap="square" rtlCol="0">
            <a:spAutoFit/>
          </a:bodyPr>
          <a:lstStyle/>
          <a:p>
            <a:r>
              <a:rPr lang="en-GB" sz="2400" i="1" dirty="0">
                <a:solidFill>
                  <a:schemeClr val="bg1"/>
                </a:solidFill>
              </a:rPr>
              <a:t> </a:t>
            </a:r>
            <a:endParaRPr lang="en-GB" sz="2400" dirty="0">
              <a:solidFill>
                <a:schemeClr val="bg1"/>
              </a:solidFill>
            </a:endParaRPr>
          </a:p>
          <a:p>
            <a:pPr algn="ctr"/>
            <a:r>
              <a:rPr lang="en-GB" sz="2800" dirty="0">
                <a:solidFill>
                  <a:schemeClr val="bg1"/>
                </a:solidFill>
                <a:latin typeface="Century Gothic" panose="020B0502020202020204" pitchFamily="34" charset="0"/>
              </a:rPr>
              <a:t>We give thanks to you, our God </a:t>
            </a:r>
          </a:p>
          <a:p>
            <a:pPr algn="ctr"/>
            <a:r>
              <a:rPr lang="en-GB" sz="2800" dirty="0">
                <a:solidFill>
                  <a:schemeClr val="bg1"/>
                </a:solidFill>
                <a:latin typeface="Century Gothic" panose="020B0502020202020204" pitchFamily="34" charset="0"/>
              </a:rPr>
              <a:t>For all the prophets in times past:</a:t>
            </a:r>
          </a:p>
          <a:p>
            <a:pPr algn="ctr"/>
            <a:r>
              <a:rPr lang="en-GB" sz="2800" dirty="0">
                <a:solidFill>
                  <a:schemeClr val="bg1"/>
                </a:solidFill>
                <a:latin typeface="Century Gothic" panose="020B0502020202020204" pitchFamily="34" charset="0"/>
              </a:rPr>
              <a:t>David and Deborah, Jacob and Jonah…</a:t>
            </a:r>
          </a:p>
          <a:p>
            <a:pPr algn="ctr"/>
            <a:r>
              <a:rPr lang="en-GB" sz="2800" dirty="0">
                <a:solidFill>
                  <a:schemeClr val="bg1"/>
                </a:solidFill>
                <a:latin typeface="Century Gothic" panose="020B0502020202020204" pitchFamily="34" charset="0"/>
              </a:rPr>
              <a:t>And for sending Jesus who surpasses all prophets.</a:t>
            </a:r>
          </a:p>
          <a:p>
            <a:pPr algn="ctr"/>
            <a:r>
              <a:rPr lang="en-GB" sz="2800" dirty="0">
                <a:solidFill>
                  <a:schemeClr val="bg1"/>
                </a:solidFill>
                <a:latin typeface="Century Gothic" panose="020B0502020202020204" pitchFamily="34" charset="0"/>
              </a:rPr>
              <a:t>As Jesus said:</a:t>
            </a:r>
          </a:p>
          <a:p>
            <a:pPr algn="ctr"/>
            <a:r>
              <a:rPr lang="en-GB" sz="2800" dirty="0">
                <a:solidFill>
                  <a:schemeClr val="bg1"/>
                </a:solidFill>
                <a:latin typeface="Century Gothic" panose="020B0502020202020204" pitchFamily="34" charset="0"/>
              </a:rPr>
              <a:t>"When you lift up the Son of Man, then you will know that I am he, and I do nothing on my own initiative, but I speak these things as the Father taught me (John 8:28)</a:t>
            </a:r>
          </a:p>
          <a:p>
            <a:pPr algn="ctr"/>
            <a:r>
              <a:rPr lang="en-GB" sz="2800" dirty="0">
                <a:solidFill>
                  <a:schemeClr val="bg1"/>
                </a:solidFill>
                <a:latin typeface="Century Gothic" panose="020B0502020202020204" pitchFamily="34" charset="0"/>
              </a:rPr>
              <a:t>May we learn from Jesus and speak up in our own times for all that is right, just and good.</a:t>
            </a:r>
          </a:p>
          <a:p>
            <a:pPr algn="ctr"/>
            <a:r>
              <a:rPr lang="en-GB" sz="3600" dirty="0">
                <a:solidFill>
                  <a:srgbClr val="FFC000"/>
                </a:solidFill>
                <a:latin typeface="Century Gothic" panose="020B0502020202020204" pitchFamily="34" charset="0"/>
              </a:rPr>
              <a:t>Amen</a:t>
            </a:r>
          </a:p>
          <a:p>
            <a:pPr algn="r"/>
            <a:endParaRPr lang="en-GB" sz="4000" dirty="0">
              <a:solidFill>
                <a:schemeClr val="bg1"/>
              </a:solidFill>
              <a:latin typeface="+mj-lt"/>
            </a:endParaRPr>
          </a:p>
          <a:p>
            <a:pPr marL="457200" indent="-457200">
              <a:buFont typeface="Arial" panose="020B0604020202020204" pitchFamily="34" charset="0"/>
              <a:buChar char="•"/>
            </a:pPr>
            <a:endParaRPr lang="en-GB" sz="3200" dirty="0">
              <a:solidFill>
                <a:schemeClr val="bg1"/>
              </a:solidFill>
              <a:latin typeface="+mj-lt"/>
            </a:endParaRPr>
          </a:p>
        </p:txBody>
      </p:sp>
      <p:pic>
        <p:nvPicPr>
          <p:cNvPr id="6" name="Picture 2">
            <a:extLst>
              <a:ext uri="{FF2B5EF4-FFF2-40B4-BE49-F238E27FC236}">
                <a16:creationId xmlns:a16="http://schemas.microsoft.com/office/drawing/2014/main" id="{16516F69-902C-4756-8B78-CF2337EEF2A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a:extLst>
              <a:ext uri="{FF2B5EF4-FFF2-40B4-BE49-F238E27FC236}">
                <a16:creationId xmlns:a16="http://schemas.microsoft.com/office/drawing/2014/main" id="{48C55A50-F409-410B-BD85-157AC3A8DE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419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 y="5534561"/>
            <a:ext cx="12191999"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009999"/>
                </a:solidFill>
                <a:latin typeface="Century Gothic" panose="020B0502020202020204" pitchFamily="34" charset="0"/>
              </a:rPr>
              <a:t> </a:t>
            </a:r>
            <a:r>
              <a:rPr lang="en-GB" sz="8000" dirty="0">
                <a:solidFill>
                  <a:srgbClr val="FF0000"/>
                </a:solidFill>
                <a:latin typeface="Century Gothic" panose="020B0502020202020204" pitchFamily="34" charset="0"/>
              </a:rPr>
              <a:t>Mission</a:t>
            </a:r>
          </a:p>
        </p:txBody>
      </p:sp>
      <p:sp>
        <p:nvSpPr>
          <p:cNvPr id="5" name="TextBox 4"/>
          <p:cNvSpPr txBox="1"/>
          <p:nvPr/>
        </p:nvSpPr>
        <p:spPr>
          <a:xfrm>
            <a:off x="1" y="0"/>
            <a:ext cx="12191999" cy="2308324"/>
          </a:xfrm>
          <a:prstGeom prst="rect">
            <a:avLst/>
          </a:prstGeom>
          <a:noFill/>
        </p:spPr>
        <p:txBody>
          <a:bodyPr wrap="square" rtlCol="0">
            <a:spAutoFit/>
          </a:bodyPr>
          <a:lstStyle/>
          <a:p>
            <a:pPr algn="ctr"/>
            <a:r>
              <a:rPr lang="en-GB" sz="7200" dirty="0">
                <a:solidFill>
                  <a:schemeClr val="bg1"/>
                </a:solidFill>
                <a:latin typeface="Candara" panose="020E0502030303020204" pitchFamily="34" charset="0"/>
              </a:rPr>
              <a:t> </a:t>
            </a:r>
            <a:endParaRPr lang="en-GB" sz="4000" dirty="0">
              <a:solidFill>
                <a:schemeClr val="bg1"/>
              </a:solidFill>
              <a:latin typeface="+mj-lt"/>
            </a:endParaRPr>
          </a:p>
          <a:p>
            <a:endParaRPr lang="en-GB" sz="4000" dirty="0">
              <a:solidFill>
                <a:schemeClr val="bg1"/>
              </a:solidFill>
              <a:latin typeface="+mj-lt"/>
            </a:endParaRPr>
          </a:p>
          <a:p>
            <a:pPr marL="457200" indent="-457200">
              <a:buFont typeface="Arial" panose="020B0604020202020204" pitchFamily="34" charset="0"/>
              <a:buChar char="•"/>
            </a:pPr>
            <a:endParaRPr lang="en-GB" sz="3200" dirty="0">
              <a:solidFill>
                <a:schemeClr val="bg1"/>
              </a:solidFill>
              <a:latin typeface="+mj-lt"/>
            </a:endParaRPr>
          </a:p>
        </p:txBody>
      </p:sp>
      <p:sp>
        <p:nvSpPr>
          <p:cNvPr id="3" name="TextBox 2">
            <a:extLst>
              <a:ext uri="{FF2B5EF4-FFF2-40B4-BE49-F238E27FC236}">
                <a16:creationId xmlns:a16="http://schemas.microsoft.com/office/drawing/2014/main" id="{9B186E19-B7C5-454D-89B2-D354D3D36760}"/>
              </a:ext>
            </a:extLst>
          </p:cNvPr>
          <p:cNvSpPr txBox="1"/>
          <p:nvPr/>
        </p:nvSpPr>
        <p:spPr>
          <a:xfrm>
            <a:off x="5347008" y="191725"/>
            <a:ext cx="6761395" cy="5201424"/>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In the Old Testament the prophets spoke for God. They brought the word of God to a people who needed to be reminded of it. They were not trying to predict the future…that idea came along much later in the history of prophecy. The prophets were saying something important about the present.</a:t>
            </a:r>
          </a:p>
          <a:p>
            <a:pPr algn="ctr"/>
            <a:endParaRPr lang="en-GB" sz="2000" dirty="0">
              <a:solidFill>
                <a:schemeClr val="bg1"/>
              </a:solidFill>
              <a:latin typeface="Century Gothic" panose="020B0502020202020204" pitchFamily="34" charset="0"/>
            </a:endParaRPr>
          </a:p>
          <a:p>
            <a:pPr algn="ctr"/>
            <a:r>
              <a:rPr lang="en-GB" sz="2400" dirty="0">
                <a:solidFill>
                  <a:srgbClr val="FFC000"/>
                </a:solidFill>
                <a:latin typeface="Century Gothic" panose="020B0502020202020204" pitchFamily="34" charset="0"/>
              </a:rPr>
              <a:t>How can you be prophets of ‘today’?</a:t>
            </a:r>
          </a:p>
          <a:p>
            <a:pPr algn="ctr"/>
            <a:endParaRPr lang="en-GB" sz="2400" dirty="0">
              <a:solidFill>
                <a:srgbClr val="FFC000"/>
              </a:solidFill>
              <a:latin typeface="Century Gothic" panose="020B0502020202020204" pitchFamily="34" charset="0"/>
            </a:endParaRPr>
          </a:p>
          <a:p>
            <a:pPr algn="ctr"/>
            <a:r>
              <a:rPr lang="en-GB" sz="2400" dirty="0">
                <a:solidFill>
                  <a:srgbClr val="FFC000"/>
                </a:solidFill>
                <a:latin typeface="Century Gothic" panose="020B0502020202020204" pitchFamily="34" charset="0"/>
              </a:rPr>
              <a:t>What would God want you to say?</a:t>
            </a:r>
          </a:p>
          <a:p>
            <a:pPr algn="ctr"/>
            <a:endParaRPr lang="en-GB" sz="2400" dirty="0">
              <a:solidFill>
                <a:srgbClr val="FFC000"/>
              </a:solidFill>
              <a:latin typeface="Century Gothic" panose="020B0502020202020204" pitchFamily="34" charset="0"/>
            </a:endParaRPr>
          </a:p>
          <a:p>
            <a:pPr algn="ctr"/>
            <a:r>
              <a:rPr lang="en-GB" sz="2400" dirty="0">
                <a:solidFill>
                  <a:srgbClr val="FFC000"/>
                </a:solidFill>
                <a:latin typeface="Century Gothic" panose="020B0502020202020204" pitchFamily="34" charset="0"/>
              </a:rPr>
              <a:t>What do you see happening in the world today that is not right or just?</a:t>
            </a:r>
          </a:p>
          <a:p>
            <a:pPr algn="ctr"/>
            <a:endParaRPr lang="en-GB" sz="2400" dirty="0">
              <a:solidFill>
                <a:srgbClr val="FFC000"/>
              </a:solidFill>
              <a:latin typeface="Century Gothic" panose="020B0502020202020204" pitchFamily="34" charset="0"/>
            </a:endParaRPr>
          </a:p>
          <a:p>
            <a:pPr algn="ctr"/>
            <a:r>
              <a:rPr lang="en-GB" sz="2400" dirty="0">
                <a:solidFill>
                  <a:srgbClr val="FFC000"/>
                </a:solidFill>
                <a:latin typeface="Century Gothic" panose="020B0502020202020204" pitchFamily="34" charset="0"/>
              </a:rPr>
              <a:t>What can you do about these ‘injustices’? </a:t>
            </a:r>
          </a:p>
        </p:txBody>
      </p:sp>
      <p:pic>
        <p:nvPicPr>
          <p:cNvPr id="2" name="Picture 1">
            <a:extLst>
              <a:ext uri="{FF2B5EF4-FFF2-40B4-BE49-F238E27FC236}">
                <a16:creationId xmlns:a16="http://schemas.microsoft.com/office/drawing/2014/main" id="{DEB7DD95-D95B-41C1-9D4D-B88C27CFA66F}"/>
              </a:ext>
            </a:extLst>
          </p:cNvPr>
          <p:cNvPicPr>
            <a:picLocks noChangeAspect="1"/>
          </p:cNvPicPr>
          <p:nvPr/>
        </p:nvPicPr>
        <p:blipFill>
          <a:blip r:embed="rId3"/>
          <a:stretch>
            <a:fillRect/>
          </a:stretch>
        </p:blipFill>
        <p:spPr>
          <a:xfrm>
            <a:off x="1" y="1"/>
            <a:ext cx="5263411" cy="5521060"/>
          </a:xfrm>
          <a:prstGeom prst="rect">
            <a:avLst/>
          </a:prstGeom>
        </p:spPr>
      </p:pic>
      <p:pic>
        <p:nvPicPr>
          <p:cNvPr id="9" name="Picture 2">
            <a:extLst>
              <a:ext uri="{FF2B5EF4-FFF2-40B4-BE49-F238E27FC236}">
                <a16:creationId xmlns:a16="http://schemas.microsoft.com/office/drawing/2014/main" id="{F34FF18F-A535-4F4B-A5D5-A5D2DCD1F78D}"/>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a:extLst>
              <a:ext uri="{FF2B5EF4-FFF2-40B4-BE49-F238E27FC236}">
                <a16:creationId xmlns:a16="http://schemas.microsoft.com/office/drawing/2014/main" id="{3AA8FA27-9637-4A2B-9B4A-04004E2C27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45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239360" y="5619435"/>
            <a:ext cx="11658473" cy="1200329"/>
          </a:xfrm>
          <a:prstGeom prst="rect">
            <a:avLst/>
          </a:prstGeom>
          <a:noFill/>
        </p:spPr>
        <p:txBody>
          <a:bodyPr wrap="square" rtlCol="0">
            <a:spAutoFit/>
          </a:bodyPr>
          <a:lstStyle/>
          <a:p>
            <a:pPr algn="ctr"/>
            <a:r>
              <a:rPr lang="en-GB" sz="7200" dirty="0">
                <a:solidFill>
                  <a:srgbClr val="FF0000"/>
                </a:solidFill>
                <a:latin typeface="Century Gothic" panose="020B0502020202020204" pitchFamily="34" charset="0"/>
              </a:rPr>
              <a:t>Context</a:t>
            </a:r>
          </a:p>
        </p:txBody>
      </p:sp>
      <p:sp>
        <p:nvSpPr>
          <p:cNvPr id="4" name="Rectangle 3">
            <a:extLst>
              <a:ext uri="{FF2B5EF4-FFF2-40B4-BE49-F238E27FC236}">
                <a16:creationId xmlns:a16="http://schemas.microsoft.com/office/drawing/2014/main" id="{53172630-FB34-4D15-8770-C6A57A5FFD92}"/>
              </a:ext>
            </a:extLst>
          </p:cNvPr>
          <p:cNvSpPr/>
          <p:nvPr/>
        </p:nvSpPr>
        <p:spPr>
          <a:xfrm>
            <a:off x="6873598" y="297111"/>
            <a:ext cx="4859438" cy="5355312"/>
          </a:xfrm>
          <a:prstGeom prst="rect">
            <a:avLst/>
          </a:prstGeom>
        </p:spPr>
        <p:txBody>
          <a:bodyPr wrap="square">
            <a:spAutoFit/>
          </a:bodyPr>
          <a:lstStyle/>
          <a:p>
            <a:pPr algn="ctr"/>
            <a:r>
              <a:rPr lang="en-GB" sz="3600" dirty="0">
                <a:solidFill>
                  <a:srgbClr val="FFC000"/>
                </a:solidFill>
                <a:latin typeface="Century Gothic" panose="020B0502020202020204" pitchFamily="34" charset="0"/>
              </a:rPr>
              <a:t>What is the Bible? </a:t>
            </a:r>
          </a:p>
          <a:p>
            <a:pPr algn="ctr"/>
            <a:endParaRPr lang="en-GB" sz="2400" dirty="0">
              <a:solidFill>
                <a:schemeClr val="bg1"/>
              </a:solidFill>
              <a:latin typeface="Century Gothic" panose="020B0502020202020204" pitchFamily="34" charset="0"/>
            </a:endParaRPr>
          </a:p>
          <a:p>
            <a:pPr algn="ctr"/>
            <a:r>
              <a:rPr lang="en-GB" sz="2400" dirty="0">
                <a:solidFill>
                  <a:schemeClr val="bg1"/>
                </a:solidFill>
                <a:latin typeface="Century Gothic" panose="020B0502020202020204" pitchFamily="34" charset="0"/>
              </a:rPr>
              <a:t>Christians believe The Bible is the word of God. </a:t>
            </a:r>
          </a:p>
          <a:p>
            <a:pPr algn="ctr"/>
            <a:endParaRPr lang="en-GB" sz="2400" dirty="0">
              <a:solidFill>
                <a:schemeClr val="bg1"/>
              </a:solidFill>
              <a:latin typeface="Century Gothic" panose="020B0502020202020204" pitchFamily="34" charset="0"/>
            </a:endParaRPr>
          </a:p>
          <a:p>
            <a:pPr algn="ctr"/>
            <a:r>
              <a:rPr lang="en-GB" sz="2400" dirty="0">
                <a:solidFill>
                  <a:schemeClr val="bg1"/>
                </a:solidFill>
                <a:latin typeface="Century Gothic" panose="020B0502020202020204" pitchFamily="34" charset="0"/>
              </a:rPr>
              <a:t>The Bible however is not just one book, but an entire library, with stories, songs, poetry, letters and history.</a:t>
            </a:r>
          </a:p>
          <a:p>
            <a:pPr algn="ctr"/>
            <a:endParaRPr lang="en-GB" sz="2400" dirty="0">
              <a:solidFill>
                <a:schemeClr val="bg1"/>
              </a:solidFill>
              <a:latin typeface="Century Gothic" panose="020B0502020202020204" pitchFamily="34" charset="0"/>
            </a:endParaRPr>
          </a:p>
          <a:p>
            <a:pPr algn="ctr"/>
            <a:r>
              <a:rPr lang="en-GB" sz="2400" dirty="0">
                <a:solidFill>
                  <a:schemeClr val="bg1"/>
                </a:solidFill>
                <a:latin typeface="Century Gothic" panose="020B0502020202020204" pitchFamily="34" charset="0"/>
              </a:rPr>
              <a:t>The Bible has two sections - the Old Testament and the New Testament. </a:t>
            </a:r>
          </a:p>
          <a:p>
            <a:endParaRPr lang="en-GB" dirty="0">
              <a:solidFill>
                <a:schemeClr val="bg1"/>
              </a:solidFill>
            </a:endParaRPr>
          </a:p>
        </p:txBody>
      </p:sp>
      <p:pic>
        <p:nvPicPr>
          <p:cNvPr id="9" name="Picture 2" descr="hebrew bible language bean old testament judaism">
            <a:extLst>
              <a:ext uri="{FF2B5EF4-FFF2-40B4-BE49-F238E27FC236}">
                <a16:creationId xmlns:a16="http://schemas.microsoft.com/office/drawing/2014/main" id="{97EBE95E-2ED0-471D-9866-130908A902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25"/>
            <a:ext cx="6437490" cy="55848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a:extLst>
              <a:ext uri="{FF2B5EF4-FFF2-40B4-BE49-F238E27FC236}">
                <a16:creationId xmlns:a16="http://schemas.microsoft.com/office/drawing/2014/main" id="{7CA7CAB1-A038-45E4-8F92-2C267DD975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B885B32D-684E-48C8-A45B-C8627769F9D7}"/>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0673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239360" y="5619435"/>
            <a:ext cx="11658473" cy="1200329"/>
          </a:xfrm>
          <a:prstGeom prst="rect">
            <a:avLst/>
          </a:prstGeom>
          <a:noFill/>
        </p:spPr>
        <p:txBody>
          <a:bodyPr wrap="square" rtlCol="0">
            <a:spAutoFit/>
          </a:bodyPr>
          <a:lstStyle/>
          <a:p>
            <a:pPr algn="ctr"/>
            <a:r>
              <a:rPr lang="en-GB" sz="7200" dirty="0">
                <a:solidFill>
                  <a:srgbClr val="FF0000"/>
                </a:solidFill>
                <a:latin typeface="Century Gothic" panose="020B0502020202020204" pitchFamily="34" charset="0"/>
              </a:rPr>
              <a:t>Context</a:t>
            </a:r>
          </a:p>
        </p:txBody>
      </p:sp>
      <p:sp>
        <p:nvSpPr>
          <p:cNvPr id="4" name="Rectangle 3">
            <a:extLst>
              <a:ext uri="{FF2B5EF4-FFF2-40B4-BE49-F238E27FC236}">
                <a16:creationId xmlns:a16="http://schemas.microsoft.com/office/drawing/2014/main" id="{53172630-FB34-4D15-8770-C6A57A5FFD92}"/>
              </a:ext>
            </a:extLst>
          </p:cNvPr>
          <p:cNvSpPr/>
          <p:nvPr/>
        </p:nvSpPr>
        <p:spPr>
          <a:xfrm>
            <a:off x="6702805" y="235555"/>
            <a:ext cx="5195028" cy="5078313"/>
          </a:xfrm>
          <a:prstGeom prst="rect">
            <a:avLst/>
          </a:prstGeom>
        </p:spPr>
        <p:txBody>
          <a:bodyPr wrap="square">
            <a:spAutoFit/>
          </a:bodyPr>
          <a:lstStyle/>
          <a:p>
            <a:pPr algn="ctr"/>
            <a:r>
              <a:rPr lang="en-GB" sz="3600" dirty="0">
                <a:solidFill>
                  <a:srgbClr val="FFC000"/>
                </a:solidFill>
                <a:latin typeface="Century Gothic" panose="020B0502020202020204" pitchFamily="34" charset="0"/>
              </a:rPr>
              <a:t>What is the Bible? </a:t>
            </a:r>
          </a:p>
          <a:p>
            <a:pPr algn="ctr"/>
            <a:endParaRPr lang="en-GB" sz="2400" dirty="0">
              <a:solidFill>
                <a:schemeClr val="bg1"/>
              </a:solidFill>
              <a:latin typeface="Century Gothic" panose="020B0502020202020204" pitchFamily="34" charset="0"/>
            </a:endParaRPr>
          </a:p>
          <a:p>
            <a:pPr algn="ctr"/>
            <a:r>
              <a:rPr lang="en-GB" sz="2400" dirty="0">
                <a:solidFill>
                  <a:schemeClr val="bg1"/>
                </a:solidFill>
                <a:latin typeface="Century Gothic" panose="020B0502020202020204" pitchFamily="34" charset="0"/>
              </a:rPr>
              <a:t>The Old Testament is the original Hebrew Bible, the sacred scriptures of the Jewish faith, written at different times between about 1200 BC (Before Christ) and 165 BC. </a:t>
            </a:r>
          </a:p>
          <a:p>
            <a:pPr algn="ctr"/>
            <a:r>
              <a:rPr lang="en-GB" sz="2400" dirty="0">
                <a:solidFill>
                  <a:schemeClr val="bg1"/>
                </a:solidFill>
                <a:latin typeface="Century Gothic" panose="020B0502020202020204" pitchFamily="34" charset="0"/>
              </a:rPr>
              <a:t>The New Testament books were written by Christians in the first century AD (Anno Domini) and it contains accounts of Jesus’ life, death and resurrection. </a:t>
            </a:r>
          </a:p>
        </p:txBody>
      </p:sp>
      <p:pic>
        <p:nvPicPr>
          <p:cNvPr id="9" name="Picture 2" descr="hebrew bible language bean old testament judaism">
            <a:extLst>
              <a:ext uri="{FF2B5EF4-FFF2-40B4-BE49-F238E27FC236}">
                <a16:creationId xmlns:a16="http://schemas.microsoft.com/office/drawing/2014/main" id="{97EBE95E-2ED0-471D-9866-130908A902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25"/>
            <a:ext cx="6437490" cy="55848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a:extLst>
              <a:ext uri="{FF2B5EF4-FFF2-40B4-BE49-F238E27FC236}">
                <a16:creationId xmlns:a16="http://schemas.microsoft.com/office/drawing/2014/main" id="{7CA7CAB1-A038-45E4-8F92-2C267DD975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B885B32D-684E-48C8-A45B-C8627769F9D7}"/>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9954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239361" y="5619435"/>
            <a:ext cx="11679738" cy="1200329"/>
          </a:xfrm>
          <a:prstGeom prst="rect">
            <a:avLst/>
          </a:prstGeom>
          <a:noFill/>
        </p:spPr>
        <p:txBody>
          <a:bodyPr wrap="square" rtlCol="0">
            <a:spAutoFit/>
          </a:bodyPr>
          <a:lstStyle/>
          <a:p>
            <a:pPr algn="ctr"/>
            <a:r>
              <a:rPr lang="en-GB" sz="7200" dirty="0">
                <a:solidFill>
                  <a:srgbClr val="FF0000"/>
                </a:solidFill>
                <a:latin typeface="Century Gothic" panose="020B0502020202020204" pitchFamily="34" charset="0"/>
              </a:rPr>
              <a:t>Context</a:t>
            </a:r>
          </a:p>
        </p:txBody>
      </p:sp>
      <p:sp>
        <p:nvSpPr>
          <p:cNvPr id="5" name="Rectangle 4">
            <a:extLst>
              <a:ext uri="{FF2B5EF4-FFF2-40B4-BE49-F238E27FC236}">
                <a16:creationId xmlns:a16="http://schemas.microsoft.com/office/drawing/2014/main" id="{48C77383-2A75-40EF-9085-D1F6D4021B1C}"/>
              </a:ext>
            </a:extLst>
          </p:cNvPr>
          <p:cNvSpPr/>
          <p:nvPr/>
        </p:nvSpPr>
        <p:spPr>
          <a:xfrm>
            <a:off x="239361" y="202567"/>
            <a:ext cx="5667333" cy="5416868"/>
          </a:xfrm>
          <a:prstGeom prst="rect">
            <a:avLst/>
          </a:prstGeom>
        </p:spPr>
        <p:txBody>
          <a:bodyPr wrap="square">
            <a:spAutoFit/>
          </a:bodyPr>
          <a:lstStyle/>
          <a:p>
            <a:pPr algn="ctr"/>
            <a:r>
              <a:rPr lang="en-GB" sz="3600" dirty="0">
                <a:solidFill>
                  <a:srgbClr val="FFC000"/>
                </a:solidFill>
                <a:latin typeface="Century Gothic" panose="020B0502020202020204" pitchFamily="34" charset="0"/>
              </a:rPr>
              <a:t>What is The Old Testament?</a:t>
            </a:r>
          </a:p>
          <a:p>
            <a:pPr algn="ctr"/>
            <a:endParaRPr lang="en-GB" sz="2400" dirty="0">
              <a:solidFill>
                <a:srgbClr val="FFC000"/>
              </a:solidFill>
              <a:latin typeface="Century Gothic" panose="020B0502020202020204" pitchFamily="34" charset="0"/>
            </a:endParaRPr>
          </a:p>
          <a:p>
            <a:pPr algn="ctr"/>
            <a:r>
              <a:rPr lang="en-GB" sz="2400" dirty="0">
                <a:solidFill>
                  <a:schemeClr val="bg1"/>
                </a:solidFill>
                <a:latin typeface="Century Gothic" panose="020B0502020202020204" pitchFamily="34" charset="0"/>
              </a:rPr>
              <a:t>The Old Testament has 46 books and was written over a long period of time. </a:t>
            </a:r>
          </a:p>
          <a:p>
            <a:pPr algn="ctr"/>
            <a:endParaRPr lang="en-GB" sz="2400" dirty="0">
              <a:solidFill>
                <a:schemeClr val="bg1"/>
              </a:solidFill>
              <a:latin typeface="Century Gothic" panose="020B0502020202020204" pitchFamily="34" charset="0"/>
            </a:endParaRPr>
          </a:p>
          <a:p>
            <a:pPr algn="ctr"/>
            <a:r>
              <a:rPr lang="en-GB" sz="2400" dirty="0">
                <a:solidFill>
                  <a:schemeClr val="bg1"/>
                </a:solidFill>
                <a:latin typeface="Century Gothic" panose="020B0502020202020204" pitchFamily="34" charset="0"/>
              </a:rPr>
              <a:t>It can be arranged into four sections:</a:t>
            </a:r>
          </a:p>
          <a:p>
            <a:pPr marL="342900" indent="-342900" algn="ctr">
              <a:buFont typeface="Arial" panose="020B0604020202020204" pitchFamily="34" charset="0"/>
              <a:buChar char="•"/>
            </a:pPr>
            <a:r>
              <a:rPr lang="en-GB" sz="2800" dirty="0">
                <a:solidFill>
                  <a:srgbClr val="FFC000"/>
                </a:solidFill>
                <a:latin typeface="Century Gothic" panose="020B0502020202020204" pitchFamily="34" charset="0"/>
              </a:rPr>
              <a:t>The Pentateuch (Law)</a:t>
            </a:r>
          </a:p>
          <a:p>
            <a:pPr marL="342900" indent="-342900" algn="ctr">
              <a:buFont typeface="Arial" panose="020B0604020202020204" pitchFamily="34" charset="0"/>
              <a:buChar char="•"/>
            </a:pPr>
            <a:r>
              <a:rPr lang="en-GB" sz="2800" dirty="0">
                <a:solidFill>
                  <a:srgbClr val="FFC000"/>
                </a:solidFill>
                <a:latin typeface="Century Gothic" panose="020B0502020202020204" pitchFamily="34" charset="0"/>
              </a:rPr>
              <a:t>The Historical Books</a:t>
            </a:r>
          </a:p>
          <a:p>
            <a:pPr marL="342900" indent="-342900" algn="ctr">
              <a:buFont typeface="Arial" panose="020B0604020202020204" pitchFamily="34" charset="0"/>
              <a:buChar char="•"/>
            </a:pPr>
            <a:r>
              <a:rPr lang="en-GB" sz="2800" dirty="0">
                <a:solidFill>
                  <a:srgbClr val="FFC000"/>
                </a:solidFill>
                <a:latin typeface="Century Gothic" panose="020B0502020202020204" pitchFamily="34" charset="0"/>
              </a:rPr>
              <a:t>The Wisdom Books</a:t>
            </a:r>
          </a:p>
          <a:p>
            <a:pPr marL="342900" indent="-342900" algn="ctr">
              <a:buFont typeface="Arial" panose="020B0604020202020204" pitchFamily="34" charset="0"/>
              <a:buChar char="•"/>
            </a:pPr>
            <a:r>
              <a:rPr lang="en-GB" sz="2800" dirty="0">
                <a:solidFill>
                  <a:srgbClr val="FFC000"/>
                </a:solidFill>
                <a:latin typeface="Century Gothic" panose="020B0502020202020204" pitchFamily="34" charset="0"/>
              </a:rPr>
              <a:t>The Prophets</a:t>
            </a:r>
          </a:p>
          <a:p>
            <a:endParaRPr lang="en-GB" dirty="0">
              <a:solidFill>
                <a:schemeClr val="bg1"/>
              </a:solidFill>
            </a:endParaRPr>
          </a:p>
        </p:txBody>
      </p:sp>
      <p:pic>
        <p:nvPicPr>
          <p:cNvPr id="2052" name="Picture 4" descr="Bible Stories - Catholic Teacher Resources">
            <a:extLst>
              <a:ext uri="{FF2B5EF4-FFF2-40B4-BE49-F238E27FC236}">
                <a16:creationId xmlns:a16="http://schemas.microsoft.com/office/drawing/2014/main" id="{FBE6A1B5-8350-411D-9617-7E33AD397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0"/>
            <a:ext cx="6096000" cy="55848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A2D179D7-1944-4CE2-A04F-FFF48355AD70}"/>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a:extLst>
              <a:ext uri="{FF2B5EF4-FFF2-40B4-BE49-F238E27FC236}">
                <a16:creationId xmlns:a16="http://schemas.microsoft.com/office/drawing/2014/main" id="{CB696FEC-439E-4C6F-B548-185051FFE5E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08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239361" y="5619435"/>
            <a:ext cx="11679738" cy="1200329"/>
          </a:xfrm>
          <a:prstGeom prst="rect">
            <a:avLst/>
          </a:prstGeom>
          <a:noFill/>
        </p:spPr>
        <p:txBody>
          <a:bodyPr wrap="square" rtlCol="0">
            <a:spAutoFit/>
          </a:bodyPr>
          <a:lstStyle/>
          <a:p>
            <a:pPr algn="ctr"/>
            <a:r>
              <a:rPr lang="en-GB" sz="7200" dirty="0">
                <a:solidFill>
                  <a:srgbClr val="FF0000"/>
                </a:solidFill>
                <a:latin typeface="Century Gothic" panose="020B0502020202020204" pitchFamily="34" charset="0"/>
              </a:rPr>
              <a:t>Context</a:t>
            </a:r>
          </a:p>
        </p:txBody>
      </p:sp>
      <p:sp>
        <p:nvSpPr>
          <p:cNvPr id="5" name="Rectangle 4">
            <a:extLst>
              <a:ext uri="{FF2B5EF4-FFF2-40B4-BE49-F238E27FC236}">
                <a16:creationId xmlns:a16="http://schemas.microsoft.com/office/drawing/2014/main" id="{48C77383-2A75-40EF-9085-D1F6D4021B1C}"/>
              </a:ext>
            </a:extLst>
          </p:cNvPr>
          <p:cNvSpPr/>
          <p:nvPr/>
        </p:nvSpPr>
        <p:spPr>
          <a:xfrm>
            <a:off x="0" y="38236"/>
            <a:ext cx="6012404" cy="5386090"/>
          </a:xfrm>
          <a:prstGeom prst="rect">
            <a:avLst/>
          </a:prstGeom>
        </p:spPr>
        <p:txBody>
          <a:bodyPr wrap="square">
            <a:spAutoFit/>
          </a:bodyPr>
          <a:lstStyle/>
          <a:p>
            <a:pPr algn="ctr"/>
            <a:r>
              <a:rPr lang="en-GB" sz="3200" dirty="0">
                <a:solidFill>
                  <a:srgbClr val="FFC000"/>
                </a:solidFill>
                <a:latin typeface="Century Gothic" panose="020B0502020202020204" pitchFamily="34" charset="0"/>
              </a:rPr>
              <a:t>1. The Pentateuch (5 Books) </a:t>
            </a:r>
          </a:p>
          <a:p>
            <a:pPr algn="ctr"/>
            <a:r>
              <a:rPr lang="en-GB" sz="2400" dirty="0">
                <a:solidFill>
                  <a:schemeClr val="bg1"/>
                </a:solidFill>
                <a:latin typeface="Century Gothic" panose="020B0502020202020204" pitchFamily="34" charset="0"/>
              </a:rPr>
              <a:t>The first five books, Genesis to Deuteronomy, are not really 'law' Genesis is a book of stories, with nothing like rules and regulations. The other four do contain community laws but they also have many stories. The Hebrew word for Law ('Torah') means 'guidance' or 'instruction', and that could include stories offering everyday examples of how people were meant to live as well. These books were later called the 'Pentateuch’, with Moses being seen as their author. </a:t>
            </a:r>
          </a:p>
        </p:txBody>
      </p:sp>
      <p:pic>
        <p:nvPicPr>
          <p:cNvPr id="2052" name="Picture 4" descr="Bible Stories - Catholic Teacher Resources">
            <a:extLst>
              <a:ext uri="{FF2B5EF4-FFF2-40B4-BE49-F238E27FC236}">
                <a16:creationId xmlns:a16="http://schemas.microsoft.com/office/drawing/2014/main" id="{FBE6A1B5-8350-411D-9617-7E33AD397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0"/>
            <a:ext cx="6096000" cy="55848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A2D179D7-1944-4CE2-A04F-FFF48355AD70}"/>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a:extLst>
              <a:ext uri="{FF2B5EF4-FFF2-40B4-BE49-F238E27FC236}">
                <a16:creationId xmlns:a16="http://schemas.microsoft.com/office/drawing/2014/main" id="{CB696FEC-439E-4C6F-B548-185051FFE5E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022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239361" y="5619435"/>
            <a:ext cx="11754166" cy="1200329"/>
          </a:xfrm>
          <a:prstGeom prst="rect">
            <a:avLst/>
          </a:prstGeom>
          <a:noFill/>
        </p:spPr>
        <p:txBody>
          <a:bodyPr wrap="square" rtlCol="0">
            <a:spAutoFit/>
          </a:bodyPr>
          <a:lstStyle/>
          <a:p>
            <a:pPr algn="ctr"/>
            <a:r>
              <a:rPr lang="en-GB" sz="7200" dirty="0">
                <a:solidFill>
                  <a:srgbClr val="FF0000"/>
                </a:solidFill>
                <a:latin typeface="Century Gothic" panose="020B0502020202020204" pitchFamily="34" charset="0"/>
              </a:rPr>
              <a:t>Context</a:t>
            </a:r>
          </a:p>
        </p:txBody>
      </p:sp>
      <p:sp>
        <p:nvSpPr>
          <p:cNvPr id="5" name="Rectangle 4">
            <a:extLst>
              <a:ext uri="{FF2B5EF4-FFF2-40B4-BE49-F238E27FC236}">
                <a16:creationId xmlns:a16="http://schemas.microsoft.com/office/drawing/2014/main" id="{48C77383-2A75-40EF-9085-D1F6D4021B1C}"/>
              </a:ext>
            </a:extLst>
          </p:cNvPr>
          <p:cNvSpPr/>
          <p:nvPr/>
        </p:nvSpPr>
        <p:spPr>
          <a:xfrm>
            <a:off x="239360" y="153789"/>
            <a:ext cx="6085240" cy="5324535"/>
          </a:xfrm>
          <a:prstGeom prst="rect">
            <a:avLst/>
          </a:prstGeom>
        </p:spPr>
        <p:txBody>
          <a:bodyPr wrap="square">
            <a:spAutoFit/>
          </a:bodyPr>
          <a:lstStyle/>
          <a:p>
            <a:pPr algn="ctr"/>
            <a:r>
              <a:rPr lang="en-GB" sz="3200" dirty="0">
                <a:solidFill>
                  <a:srgbClr val="FFC000"/>
                </a:solidFill>
                <a:latin typeface="Century Gothic" panose="020B0502020202020204" pitchFamily="34" charset="0"/>
              </a:rPr>
              <a:t>2. Historical Books</a:t>
            </a:r>
          </a:p>
          <a:p>
            <a:pPr algn="ctr"/>
            <a:endParaRPr lang="en-GB" sz="3200" dirty="0">
              <a:latin typeface="Century Gothic" panose="020B0502020202020204" pitchFamily="34" charset="0"/>
            </a:endParaRPr>
          </a:p>
          <a:p>
            <a:pPr algn="ctr"/>
            <a:r>
              <a:rPr lang="en-GB" sz="2400" dirty="0">
                <a:solidFill>
                  <a:schemeClr val="bg1"/>
                </a:solidFill>
                <a:latin typeface="Century Gothic" panose="020B0502020202020204" pitchFamily="34" charset="0"/>
              </a:rPr>
              <a:t>There are 16 ‘Historical Books’ and whilst they are history books, they not only record information, they try to interpret it.</a:t>
            </a:r>
          </a:p>
          <a:p>
            <a:pPr algn="ctr"/>
            <a:endParaRPr lang="en-GB" sz="2400" dirty="0">
              <a:solidFill>
                <a:schemeClr val="bg1"/>
              </a:solidFill>
              <a:latin typeface="Century Gothic" panose="020B0502020202020204" pitchFamily="34" charset="0"/>
            </a:endParaRPr>
          </a:p>
          <a:p>
            <a:pPr algn="ctr"/>
            <a:r>
              <a:rPr lang="en-GB" sz="2400" dirty="0">
                <a:solidFill>
                  <a:schemeClr val="bg1"/>
                </a:solidFill>
                <a:latin typeface="Century Gothic" panose="020B0502020202020204" pitchFamily="34" charset="0"/>
              </a:rPr>
              <a:t>These books try to help people understand the information in these books in relation to other events in the history of Israel, and of the wider world of their day.</a:t>
            </a:r>
          </a:p>
          <a:p>
            <a:endParaRPr lang="en-GB" b="1" dirty="0"/>
          </a:p>
          <a:p>
            <a:pPr marL="285750" indent="-285750" algn="just">
              <a:buFontTx/>
              <a:buChar char="-"/>
            </a:pPr>
            <a:endParaRPr lang="en-GB" b="1" dirty="0">
              <a:solidFill>
                <a:schemeClr val="bg1"/>
              </a:solidFill>
            </a:endParaRPr>
          </a:p>
        </p:txBody>
      </p:sp>
      <p:pic>
        <p:nvPicPr>
          <p:cNvPr id="2052" name="Picture 4" descr="Bible Stories - Catholic Teacher Resources">
            <a:extLst>
              <a:ext uri="{FF2B5EF4-FFF2-40B4-BE49-F238E27FC236}">
                <a16:creationId xmlns:a16="http://schemas.microsoft.com/office/drawing/2014/main" id="{FBE6A1B5-8350-411D-9617-7E33AD397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5580" y="0"/>
            <a:ext cx="5646420" cy="55848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7CD99C02-9C8F-4442-817C-B70030A35DC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a:extLst>
              <a:ext uri="{FF2B5EF4-FFF2-40B4-BE49-F238E27FC236}">
                <a16:creationId xmlns:a16="http://schemas.microsoft.com/office/drawing/2014/main" id="{A6CE03EB-806F-4156-B6EF-0E7CABF6FA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08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239361" y="5619435"/>
            <a:ext cx="11754166" cy="1200329"/>
          </a:xfrm>
          <a:prstGeom prst="rect">
            <a:avLst/>
          </a:prstGeom>
          <a:noFill/>
        </p:spPr>
        <p:txBody>
          <a:bodyPr wrap="square" rtlCol="0">
            <a:spAutoFit/>
          </a:bodyPr>
          <a:lstStyle/>
          <a:p>
            <a:pPr algn="ctr"/>
            <a:r>
              <a:rPr lang="en-GB" sz="7200" dirty="0">
                <a:solidFill>
                  <a:srgbClr val="FF0000"/>
                </a:solidFill>
                <a:latin typeface="Century Gothic" panose="020B0502020202020204" pitchFamily="34" charset="0"/>
              </a:rPr>
              <a:t>Context</a:t>
            </a:r>
          </a:p>
        </p:txBody>
      </p:sp>
      <p:sp>
        <p:nvSpPr>
          <p:cNvPr id="5" name="Rectangle 4">
            <a:extLst>
              <a:ext uri="{FF2B5EF4-FFF2-40B4-BE49-F238E27FC236}">
                <a16:creationId xmlns:a16="http://schemas.microsoft.com/office/drawing/2014/main" id="{48C77383-2A75-40EF-9085-D1F6D4021B1C}"/>
              </a:ext>
            </a:extLst>
          </p:cNvPr>
          <p:cNvSpPr/>
          <p:nvPr/>
        </p:nvSpPr>
        <p:spPr>
          <a:xfrm>
            <a:off x="239361" y="175574"/>
            <a:ext cx="5856639" cy="5355312"/>
          </a:xfrm>
          <a:prstGeom prst="rect">
            <a:avLst/>
          </a:prstGeom>
        </p:spPr>
        <p:txBody>
          <a:bodyPr wrap="square">
            <a:spAutoFit/>
          </a:bodyPr>
          <a:lstStyle/>
          <a:p>
            <a:pPr algn="ctr"/>
            <a:r>
              <a:rPr lang="en-GB" sz="3600" dirty="0">
                <a:solidFill>
                  <a:srgbClr val="FFC000"/>
                </a:solidFill>
                <a:latin typeface="Century Gothic" panose="020B0502020202020204" pitchFamily="34" charset="0"/>
              </a:rPr>
              <a:t>3. The Wisdom Books</a:t>
            </a:r>
          </a:p>
          <a:p>
            <a:pPr algn="ctr"/>
            <a:endParaRPr lang="en-GB" sz="2400" dirty="0">
              <a:solidFill>
                <a:srgbClr val="FFC000"/>
              </a:solidFill>
              <a:latin typeface="Century Gothic" panose="020B0502020202020204" pitchFamily="34" charset="0"/>
            </a:endParaRPr>
          </a:p>
          <a:p>
            <a:pPr algn="ctr"/>
            <a:r>
              <a:rPr lang="en-GB" sz="2400" dirty="0">
                <a:solidFill>
                  <a:schemeClr val="bg1"/>
                </a:solidFill>
                <a:latin typeface="Century Gothic" panose="020B0502020202020204" pitchFamily="34" charset="0"/>
              </a:rPr>
              <a:t>There are 7 books of wisdom, and these include: </a:t>
            </a:r>
          </a:p>
          <a:p>
            <a:pPr marL="342900" indent="-342900" algn="ctr">
              <a:lnSpc>
                <a:spcPct val="150000"/>
              </a:lnSpc>
              <a:buFont typeface="Arial" panose="020B0604020202020204" pitchFamily="34" charset="0"/>
              <a:buChar char="•"/>
            </a:pPr>
            <a:r>
              <a:rPr lang="en-GB" sz="2400" dirty="0">
                <a:solidFill>
                  <a:schemeClr val="bg1"/>
                </a:solidFill>
                <a:latin typeface="Century Gothic" panose="020B0502020202020204" pitchFamily="34" charset="0"/>
              </a:rPr>
              <a:t>Job (a drama that explores the nature of suffering)</a:t>
            </a:r>
          </a:p>
          <a:p>
            <a:pPr marL="342900" indent="-342900" algn="ctr">
              <a:lnSpc>
                <a:spcPct val="150000"/>
              </a:lnSpc>
              <a:buFont typeface="Arial" panose="020B0604020202020204" pitchFamily="34" charset="0"/>
              <a:buChar char="•"/>
            </a:pPr>
            <a:r>
              <a:rPr lang="en-GB" sz="2400" dirty="0">
                <a:solidFill>
                  <a:schemeClr val="bg1"/>
                </a:solidFill>
                <a:latin typeface="Century Gothic" panose="020B0502020202020204" pitchFamily="34" charset="0"/>
              </a:rPr>
              <a:t>Psalms (songs, prayers and liturgies for worship) </a:t>
            </a:r>
          </a:p>
          <a:p>
            <a:pPr marL="342900" indent="-342900" algn="ctr">
              <a:lnSpc>
                <a:spcPct val="150000"/>
              </a:lnSpc>
              <a:buFont typeface="Arial" panose="020B0604020202020204" pitchFamily="34" charset="0"/>
              <a:buChar char="•"/>
            </a:pPr>
            <a:r>
              <a:rPr lang="en-GB" sz="2400" dirty="0">
                <a:solidFill>
                  <a:schemeClr val="bg1"/>
                </a:solidFill>
                <a:latin typeface="Century Gothic" panose="020B0502020202020204" pitchFamily="34" charset="0"/>
              </a:rPr>
              <a:t>Proverbs (sayings of wisdom)</a:t>
            </a:r>
          </a:p>
          <a:p>
            <a:pPr marL="342900" indent="-342900" algn="ctr">
              <a:lnSpc>
                <a:spcPct val="150000"/>
              </a:lnSpc>
              <a:buFont typeface="Arial" panose="020B0604020202020204" pitchFamily="34" charset="0"/>
              <a:buChar char="•"/>
            </a:pPr>
            <a:r>
              <a:rPr lang="en-GB" sz="2400" dirty="0">
                <a:solidFill>
                  <a:schemeClr val="bg1"/>
                </a:solidFill>
                <a:latin typeface="Century Gothic" panose="020B0502020202020204" pitchFamily="34" charset="0"/>
              </a:rPr>
              <a:t>Song of Songs (love poems)</a:t>
            </a:r>
          </a:p>
          <a:p>
            <a:pPr marL="285750" indent="-285750" algn="just">
              <a:buFontTx/>
              <a:buChar char="-"/>
            </a:pPr>
            <a:endParaRPr lang="en-GB" b="1" dirty="0">
              <a:solidFill>
                <a:schemeClr val="bg1"/>
              </a:solidFill>
            </a:endParaRPr>
          </a:p>
        </p:txBody>
      </p:sp>
      <p:pic>
        <p:nvPicPr>
          <p:cNvPr id="2052" name="Picture 4" descr="Bible Stories - Catholic Teacher Resources">
            <a:extLst>
              <a:ext uri="{FF2B5EF4-FFF2-40B4-BE49-F238E27FC236}">
                <a16:creationId xmlns:a16="http://schemas.microsoft.com/office/drawing/2014/main" id="{FBE6A1B5-8350-411D-9617-7E33AD397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5580" y="0"/>
            <a:ext cx="5646420" cy="55848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7CD99C02-9C8F-4442-817C-B70030A35DC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a:extLst>
              <a:ext uri="{FF2B5EF4-FFF2-40B4-BE49-F238E27FC236}">
                <a16:creationId xmlns:a16="http://schemas.microsoft.com/office/drawing/2014/main" id="{A6CE03EB-806F-4156-B6EF-0E7CABF6FA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669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239361" y="5619435"/>
            <a:ext cx="11754166" cy="1200329"/>
          </a:xfrm>
          <a:prstGeom prst="rect">
            <a:avLst/>
          </a:prstGeom>
          <a:noFill/>
        </p:spPr>
        <p:txBody>
          <a:bodyPr wrap="square" rtlCol="0">
            <a:spAutoFit/>
          </a:bodyPr>
          <a:lstStyle/>
          <a:p>
            <a:pPr algn="ctr"/>
            <a:r>
              <a:rPr lang="en-GB" sz="7200" dirty="0">
                <a:solidFill>
                  <a:srgbClr val="FF0000"/>
                </a:solidFill>
                <a:latin typeface="Century Gothic" panose="020B0502020202020204" pitchFamily="34" charset="0"/>
              </a:rPr>
              <a:t>Context</a:t>
            </a:r>
          </a:p>
        </p:txBody>
      </p:sp>
      <p:sp>
        <p:nvSpPr>
          <p:cNvPr id="5" name="Rectangle 4">
            <a:extLst>
              <a:ext uri="{FF2B5EF4-FFF2-40B4-BE49-F238E27FC236}">
                <a16:creationId xmlns:a16="http://schemas.microsoft.com/office/drawing/2014/main" id="{48C77383-2A75-40EF-9085-D1F6D4021B1C}"/>
              </a:ext>
            </a:extLst>
          </p:cNvPr>
          <p:cNvSpPr/>
          <p:nvPr/>
        </p:nvSpPr>
        <p:spPr>
          <a:xfrm>
            <a:off x="1" y="-166764"/>
            <a:ext cx="6430702" cy="5663089"/>
          </a:xfrm>
          <a:prstGeom prst="rect">
            <a:avLst/>
          </a:prstGeom>
        </p:spPr>
        <p:txBody>
          <a:bodyPr wrap="square">
            <a:spAutoFit/>
          </a:bodyPr>
          <a:lstStyle/>
          <a:p>
            <a:pPr marL="285750" indent="-285750" algn="just">
              <a:buFontTx/>
              <a:buChar char="-"/>
            </a:pPr>
            <a:endParaRPr lang="en-GB" b="1" dirty="0">
              <a:solidFill>
                <a:schemeClr val="bg1"/>
              </a:solidFill>
            </a:endParaRPr>
          </a:p>
          <a:p>
            <a:pPr algn="ctr"/>
            <a:r>
              <a:rPr lang="en-GB" sz="3200" dirty="0">
                <a:solidFill>
                  <a:srgbClr val="FFC000"/>
                </a:solidFill>
                <a:latin typeface="Century Gothic" panose="020B0502020202020204" pitchFamily="34" charset="0"/>
              </a:rPr>
              <a:t>4. The Prophets</a:t>
            </a:r>
          </a:p>
          <a:p>
            <a:pPr algn="ctr"/>
            <a:endParaRPr lang="en-GB" sz="2400" dirty="0">
              <a:solidFill>
                <a:srgbClr val="FFC000"/>
              </a:solidFill>
              <a:latin typeface="Century Gothic" panose="020B0502020202020204" pitchFamily="34" charset="0"/>
            </a:endParaRPr>
          </a:p>
          <a:p>
            <a:pPr algn="ctr"/>
            <a:r>
              <a:rPr lang="en-GB" sz="2400" dirty="0">
                <a:solidFill>
                  <a:schemeClr val="bg1"/>
                </a:solidFill>
                <a:latin typeface="Century Gothic" panose="020B0502020202020204" pitchFamily="34" charset="0"/>
              </a:rPr>
              <a:t>This is the largest section of The Old Testament with 18 books.</a:t>
            </a:r>
          </a:p>
          <a:p>
            <a:pPr algn="ctr"/>
            <a:r>
              <a:rPr lang="en-GB" sz="2400" dirty="0">
                <a:solidFill>
                  <a:schemeClr val="bg1"/>
                </a:solidFill>
                <a:latin typeface="Century Gothic" panose="020B0502020202020204" pitchFamily="34" charset="0"/>
              </a:rPr>
              <a:t> These books contain stories of various prophets who reminded people of the values and practices that would reflect the character of God.</a:t>
            </a:r>
          </a:p>
          <a:p>
            <a:pPr algn="ctr"/>
            <a:r>
              <a:rPr lang="en-GB" sz="2400" dirty="0">
                <a:solidFill>
                  <a:schemeClr val="bg1"/>
                </a:solidFill>
                <a:latin typeface="Century Gothic" panose="020B0502020202020204" pitchFamily="34" charset="0"/>
              </a:rPr>
              <a:t>Prophecy is a divine message from God and prophets were chosen for different reasons. He gave people opportunities to learn and grow in faith. God wanted His prophets to have to trust Him completely and not rely on their own strength. </a:t>
            </a:r>
          </a:p>
        </p:txBody>
      </p:sp>
      <p:pic>
        <p:nvPicPr>
          <p:cNvPr id="2052" name="Picture 4" descr="Bible Stories - Catholic Teacher Resources">
            <a:extLst>
              <a:ext uri="{FF2B5EF4-FFF2-40B4-BE49-F238E27FC236}">
                <a16:creationId xmlns:a16="http://schemas.microsoft.com/office/drawing/2014/main" id="{FBE6A1B5-8350-411D-9617-7E33AD397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5580" y="0"/>
            <a:ext cx="5646420" cy="55848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7CD99C02-9C8F-4442-817C-B70030A35DC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a:extLst>
              <a:ext uri="{FF2B5EF4-FFF2-40B4-BE49-F238E27FC236}">
                <a16:creationId xmlns:a16="http://schemas.microsoft.com/office/drawing/2014/main" id="{A6CE03EB-806F-4156-B6EF-0E7CABF6FA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679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68685" y="5726467"/>
            <a:ext cx="11871678" cy="1015663"/>
          </a:xfrm>
          <a:prstGeom prst="rect">
            <a:avLst/>
          </a:prstGeom>
          <a:noFill/>
        </p:spPr>
        <p:txBody>
          <a:bodyPr wrap="square" rtlCol="0">
            <a:spAutoFit/>
          </a:bodyPr>
          <a:lstStyle/>
          <a:p>
            <a:pPr algn="ctr"/>
            <a:r>
              <a:rPr lang="en-GB" sz="6000" dirty="0">
                <a:solidFill>
                  <a:srgbClr val="FF0000"/>
                </a:solidFill>
                <a:latin typeface="Century Gothic" panose="020B0502020202020204" pitchFamily="34" charset="0"/>
              </a:rPr>
              <a:t>What is the Old Testament?</a:t>
            </a:r>
          </a:p>
        </p:txBody>
      </p:sp>
      <p:pic>
        <p:nvPicPr>
          <p:cNvPr id="6" name="Online Media 5" title="The Old Testament Journey in 3.5 minutes">
            <a:hlinkClick r:id="" action="ppaction://media"/>
            <a:extLst>
              <a:ext uri="{FF2B5EF4-FFF2-40B4-BE49-F238E27FC236}">
                <a16:creationId xmlns:a16="http://schemas.microsoft.com/office/drawing/2014/main" id="{99FCD71E-69B7-4D33-B412-CA1059EDCD9E}"/>
              </a:ext>
            </a:extLst>
          </p:cNvPr>
          <p:cNvPicPr>
            <a:picLocks noRot="1" noChangeAspect="1"/>
          </p:cNvPicPr>
          <p:nvPr>
            <a:videoFile r:link="rId1"/>
          </p:nvPr>
        </p:nvPicPr>
        <p:blipFill>
          <a:blip r:embed="rId4"/>
          <a:stretch>
            <a:fillRect/>
          </a:stretch>
        </p:blipFill>
        <p:spPr>
          <a:xfrm>
            <a:off x="1880610" y="229820"/>
            <a:ext cx="8430779" cy="5188871"/>
          </a:xfrm>
          <a:prstGeom prst="rect">
            <a:avLst/>
          </a:prstGeom>
        </p:spPr>
      </p:pic>
      <p:pic>
        <p:nvPicPr>
          <p:cNvPr id="9" name="Picture 2">
            <a:extLst>
              <a:ext uri="{FF2B5EF4-FFF2-40B4-BE49-F238E27FC236}">
                <a16:creationId xmlns:a16="http://schemas.microsoft.com/office/drawing/2014/main" id="{D6AA495F-66D7-4DF2-AFE5-1DF8457E91C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596" y="5590112"/>
            <a:ext cx="875822" cy="128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a:extLst>
              <a:ext uri="{FF2B5EF4-FFF2-40B4-BE49-F238E27FC236}">
                <a16:creationId xmlns:a16="http://schemas.microsoft.com/office/drawing/2014/main" id="{DE11AC62-2F1A-42A1-8681-1466E3D8FE9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44386" y="5603615"/>
            <a:ext cx="964018" cy="1254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5751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0E2DBAC3BBCD4886B93CA46D622786" ma:contentTypeVersion="13" ma:contentTypeDescription="Create a new document." ma:contentTypeScope="" ma:versionID="dce3ab0dd4ac17d09762c2af787f85e1">
  <xsd:schema xmlns:xsd="http://www.w3.org/2001/XMLSchema" xmlns:xs="http://www.w3.org/2001/XMLSchema" xmlns:p="http://schemas.microsoft.com/office/2006/metadata/properties" xmlns:ns3="4171cb28-dffd-44aa-bbb1-161edbd2bab5" xmlns:ns4="f41c89e5-51a6-4669-8c8d-c9c4d4e04011" targetNamespace="http://schemas.microsoft.com/office/2006/metadata/properties" ma:root="true" ma:fieldsID="936d906de545c96e28cd943302bb6050" ns3:_="" ns4:_="">
    <xsd:import namespace="4171cb28-dffd-44aa-bbb1-161edbd2bab5"/>
    <xsd:import namespace="f41c89e5-51a6-4669-8c8d-c9c4d4e0401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AutoKeyPoints" minOccurs="0"/>
                <xsd:element ref="ns3:MediaServiceKeyPoint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71cb28-dffd-44aa-bbb1-161edbd2bab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1c89e5-51a6-4669-8c8d-c9c4d4e04011"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AC34B94-8B12-41EB-B188-9EAF2F6C1B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71cb28-dffd-44aa-bbb1-161edbd2bab5"/>
    <ds:schemaRef ds:uri="f41c89e5-51a6-4669-8c8d-c9c4d4e040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15FABF-8128-4D18-95C9-3326903B4B3E}">
  <ds:schemaRefs>
    <ds:schemaRef ds:uri="http://schemas.microsoft.com/sharepoint/v3/contenttype/forms"/>
  </ds:schemaRefs>
</ds:datastoreItem>
</file>

<file path=customXml/itemProps3.xml><?xml version="1.0" encoding="utf-8"?>
<ds:datastoreItem xmlns:ds="http://schemas.openxmlformats.org/officeDocument/2006/customXml" ds:itemID="{6BB215A1-ECF6-4231-BCF4-95A0E76E6067}">
  <ds:schemaRefs>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http://purl.org/dc/dcmitype/"/>
    <ds:schemaRef ds:uri="http://schemas.openxmlformats.org/package/2006/metadata/core-properties"/>
    <ds:schemaRef ds:uri="f41c89e5-51a6-4669-8c8d-c9c4d4e04011"/>
    <ds:schemaRef ds:uri="4171cb28-dffd-44aa-bbb1-161edbd2bab5"/>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5055</TotalTime>
  <Words>904</Words>
  <Application>Microsoft Office PowerPoint</Application>
  <PresentationFormat>Widescreen</PresentationFormat>
  <Paragraphs>102</Paragraphs>
  <Slides>16</Slides>
  <Notes>15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Candara</vt:lpstr>
      <vt:lpstr>Century Gothic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SCCM01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Crowley</dc:creator>
  <cp:lastModifiedBy>Linette Blackmore</cp:lastModifiedBy>
  <cp:revision>160</cp:revision>
  <dcterms:created xsi:type="dcterms:W3CDTF">2020-10-07T15:56:12Z</dcterms:created>
  <dcterms:modified xsi:type="dcterms:W3CDTF">2021-01-26T15:10:40Z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0x010100120E2DBAC3BBCD4886B93CA46D622786</vt:lpwstr>
  </property>
</Properties>
</file>