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1061" r:id="rId4"/>
    <p:sldId id="1076" r:id="rId5"/>
    <p:sldId id="1097" r:id="rId6"/>
    <p:sldId id="1085" r:id="rId7"/>
    <p:sldId id="1080" r:id="rId8"/>
    <p:sldId id="1098" r:id="rId9"/>
    <p:sldId id="1088" r:id="rId10"/>
    <p:sldId id="1090" r:id="rId11"/>
    <p:sldId id="1089" r:id="rId12"/>
    <p:sldId id="1092" r:id="rId13"/>
    <p:sldId id="1082" r:id="rId14"/>
    <p:sldId id="1093" r:id="rId15"/>
    <p:sldId id="10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D76E2-047A-4059-8A93-8E4C37AF9D7B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4C514-591F-4832-BDC2-2E9EDDAF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0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3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76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14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00723-DA92-4B5A-B9BB-82BFF61851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9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5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75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7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8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6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9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1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10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83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11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5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13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3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3CC7-8F75-4A92-9F2F-0C28D3107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0DF36-5154-4606-AB62-2A3252043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EB13-B152-486F-9184-A48B558E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8F3E7-A83F-45AD-94C4-E54A9582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BA07D-9771-4AAE-B748-3AE8DE4C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8BA7-418C-4407-A606-4945EDBE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75C1A-02ED-4BF6-8E6E-C7CB18728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4E10-02EE-40F6-A913-CF4AA797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43433-E131-40E2-9AEB-7E1A143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15C96-E5F1-43C9-9CF0-008CAF2D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4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593307-404E-4945-B6D9-EDC071A16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449A9-8F7E-44CD-883C-DB8CE983D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4ECC5-3230-4975-942A-BFC3429A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719F6-6AF5-413E-B32B-91FBFC29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A6D67-1EE0-4DCD-9D81-F5112A5B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4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D0BC-0E32-4D4C-AD06-5F569441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4F6D6-467F-4C2D-9865-209FC32E9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C6C7F-555B-40A8-91C3-0C945D23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C0E0-1BC3-4721-8328-600098B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05EF8-A765-41D3-8C68-83342E14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2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A814-AC27-471E-84FE-A3408171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53D61-45DA-4078-83D3-547FBBB92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DE2BA-67A6-4A60-AB35-8080304E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82D3C-E32D-4157-A4C4-5CF9416B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FB388-B2D1-433A-B191-4EB64993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5D81-76F0-4F4C-B9B7-5AF11C45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44604-2970-42DB-A05B-EEF0FC242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A882C-F393-4390-9D82-A0AA78863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C3F3-79D0-49EB-9FDF-1624C6F6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C3A53-D6B1-4C47-9805-DDBDDFC8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AC17B-1583-40AA-BD64-8FE7B217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6B5D-23C9-4ED6-9E50-963CB362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5BE06-4AE1-40BA-88AB-90D07D065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372C6-7A38-4069-A360-B2A76DFAB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72758-2B1D-4D96-917E-51AEBD692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FE629-7D12-40C6-86C8-47BF00B22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22F25C-9628-4F6E-A479-189B9595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C8E8D-3DA4-42C1-B162-9B0AB12E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65FF98-E5D7-4D8D-8CD0-C3A5A9AF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6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512F6-935C-4D18-878D-A6746D00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F79785-86CD-471D-B010-D3C65D97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1AC2C-AF0B-4B51-8993-1D7E852E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A669D-A117-4F47-9E94-6EF6D58D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AF652-FD05-4632-9B88-D3403CBD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CFC23-DDD4-4A48-BA95-C24F0AF5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749E6-FC7E-439F-BAB9-73E15941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98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E509D-82A5-4119-9602-E76962F7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D1FBE-F166-4DE2-9BF0-3BACD1A1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FEE4D-F26E-404D-90BB-E1ED32260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8B0BD-3F4B-4D05-83A0-DFB23FF2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894DF-A1CD-4B2B-955F-A780D565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3D49C-5EFA-4BF3-B7F2-61957C89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421B-8A01-4716-B5F3-7BFF1906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772DED-F079-4FEC-B832-97EF6EE6E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2C19B-B499-4393-92E1-96C19C9CF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775B2-DD81-4F3A-B6D0-A5ED4C60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437F3-705D-4058-91D1-51F04358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F0B13-A8C7-4E02-820A-AACE870D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7E4D76-18A0-430F-8E7F-CC6A3785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F6DA3-4894-43C8-A52A-3909F6AA1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409A3-D849-4F6A-B634-9CE1842C6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6E873-DC76-490D-8F23-4735D6B75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471F3-D7CB-4E71-90D7-986D0771F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2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eN-xNrkjbo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k, Bible, Page, Prayer, Study, Sheets, Education">
            <a:extLst>
              <a:ext uri="{FF2B5EF4-FFF2-40B4-BE49-F238E27FC236}">
                <a16:creationId xmlns:a16="http://schemas.microsoft.com/office/drawing/2014/main" id="{CED1723F-EF45-4446-B89A-813F07E6E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" y="-118533"/>
            <a:ext cx="12214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060B8-738F-47BC-88D1-893AD5BD0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621" y="491154"/>
            <a:ext cx="12207531" cy="785568"/>
          </a:xfrm>
        </p:spPr>
        <p:txBody>
          <a:bodyPr>
            <a:noAutofit/>
          </a:bodyPr>
          <a:lstStyle/>
          <a:p>
            <a:r>
              <a:rPr lang="en-GB" sz="7200" dirty="0"/>
              <a:t>Women in the Bible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ADB1BC-DF8B-4BA6-9B7F-F51D9FEC4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9"/>
          <a:stretch/>
        </p:blipFill>
        <p:spPr>
          <a:xfrm>
            <a:off x="-22620" y="5974374"/>
            <a:ext cx="12207532" cy="88362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36A9E37-878D-4FA5-9FEB-338843BE28FA}"/>
              </a:ext>
            </a:extLst>
          </p:cNvPr>
          <p:cNvSpPr txBox="1">
            <a:spLocks/>
          </p:cNvSpPr>
          <p:nvPr/>
        </p:nvSpPr>
        <p:spPr>
          <a:xfrm>
            <a:off x="6887496" y="5188806"/>
            <a:ext cx="5162389" cy="785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3800" dirty="0">
                <a:solidFill>
                  <a:srgbClr val="0000FF"/>
                </a:solidFill>
              </a:rPr>
              <a:t>Anna</a:t>
            </a:r>
          </a:p>
        </p:txBody>
      </p:sp>
    </p:spTree>
    <p:extLst>
      <p:ext uri="{BB962C8B-B14F-4D97-AF65-F5344CB8AC3E}">
        <p14:creationId xmlns:p14="http://schemas.microsoft.com/office/powerpoint/2010/main" val="28917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8993A5-7747-4800-B7C4-F3023DF640CB}"/>
              </a:ext>
            </a:extLst>
          </p:cNvPr>
          <p:cNvSpPr txBox="1"/>
          <p:nvPr/>
        </p:nvSpPr>
        <p:spPr>
          <a:xfrm>
            <a:off x="96415" y="103450"/>
            <a:ext cx="119991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</a:rPr>
              <a:t>The Story of Anna</a:t>
            </a:r>
          </a:p>
        </p:txBody>
      </p:sp>
      <p:pic>
        <p:nvPicPr>
          <p:cNvPr id="2" name="leN-xNrkjbo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64575" y="979343"/>
            <a:ext cx="8459585" cy="47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0" y="0"/>
            <a:ext cx="844420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400" dirty="0">
                <a:solidFill>
                  <a:srgbClr val="C00000"/>
                </a:solidFill>
              </a:rPr>
              <a:t>What does this story tell us about Anna?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solidFill>
                <a:srgbClr val="C0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202124"/>
                </a:solidFill>
              </a:rPr>
              <a:t>From this story, we can see that Anna was devoted to her faith and was a </a:t>
            </a:r>
            <a:r>
              <a:rPr lang="en-GB" sz="2400" dirty="0" smtClean="0">
                <a:solidFill>
                  <a:srgbClr val="202124"/>
                </a:solidFill>
              </a:rPr>
              <a:t>‘prophetess’. </a:t>
            </a:r>
            <a:endParaRPr lang="en-GB" sz="2400" dirty="0">
              <a:solidFill>
                <a:srgbClr val="202124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solidFill>
                <a:srgbClr val="202124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202124"/>
                </a:solidFill>
              </a:rPr>
              <a:t>How do you think her faith was linked to her being a prophetess?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solidFill>
                <a:srgbClr val="202124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202124"/>
                </a:solidFill>
              </a:rPr>
              <a:t>Anna</a:t>
            </a:r>
            <a:r>
              <a:rPr lang="en-GB" sz="2400" i="1" dirty="0" smtClean="0"/>
              <a:t> </a:t>
            </a:r>
            <a:r>
              <a:rPr lang="en-GB" sz="2400" i="1" dirty="0" smtClean="0">
                <a:solidFill>
                  <a:srgbClr val="0000FF"/>
                </a:solidFill>
              </a:rPr>
              <a:t>‘began to praise God and to speak about the child</a:t>
            </a:r>
            <a:r>
              <a:rPr lang="en-GB" sz="2400" i="1" baseline="30000" dirty="0" smtClean="0">
                <a:solidFill>
                  <a:srgbClr val="0000FF"/>
                </a:solidFill>
              </a:rPr>
              <a:t> </a:t>
            </a:r>
            <a:r>
              <a:rPr lang="en-GB" sz="2400" i="1" dirty="0" smtClean="0">
                <a:solidFill>
                  <a:srgbClr val="0000FF"/>
                </a:solidFill>
              </a:rPr>
              <a:t>to all who were looking for the redemption of Jerusalem.’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i="1" dirty="0" smtClean="0">
              <a:solidFill>
                <a:srgbClr val="0000FF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/>
              <a:t>What was Anna talking about</a:t>
            </a:r>
            <a:r>
              <a:rPr lang="en-GB" sz="2400" dirty="0" smtClean="0">
                <a:solidFill>
                  <a:srgbClr val="202124"/>
                </a:solidFill>
              </a:rPr>
              <a:t>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202124"/>
                </a:solidFill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202124"/>
                </a:solidFill>
              </a:rPr>
              <a:t>Why </a:t>
            </a:r>
            <a:r>
              <a:rPr lang="en-GB" sz="2400" dirty="0">
                <a:solidFill>
                  <a:srgbClr val="202124"/>
                </a:solidFill>
              </a:rPr>
              <a:t>was Anna brave to do this?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i="0" dirty="0">
              <a:solidFill>
                <a:srgbClr val="202124"/>
              </a:solidFill>
              <a:effectLst/>
              <a:latin typeface="+mn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i="0" dirty="0">
              <a:solidFill>
                <a:srgbClr val="202124"/>
              </a:solidFill>
              <a:effectLst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  <p:pic>
        <p:nvPicPr>
          <p:cNvPr id="3074" name="Picture 2" descr="Questions, Demand, Doubts, Psychology, Fear, Insecurity">
            <a:extLst>
              <a:ext uri="{FF2B5EF4-FFF2-40B4-BE49-F238E27FC236}">
                <a16:creationId xmlns:a16="http://schemas.microsoft.com/office/drawing/2014/main" id="{973A6738-6AE1-42BF-90F6-48A637280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7" r="22971"/>
          <a:stretch/>
        </p:blipFill>
        <p:spPr bwMode="auto">
          <a:xfrm>
            <a:off x="8574833" y="12796"/>
            <a:ext cx="3617167" cy="6007396"/>
          </a:xfrm>
          <a:prstGeom prst="rect">
            <a:avLst/>
          </a:prstGeom>
          <a:noFill/>
          <a:ln w="254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oto of lighted tealight candles">
            <a:extLst>
              <a:ext uri="{FF2B5EF4-FFF2-40B4-BE49-F238E27FC236}">
                <a16:creationId xmlns:a16="http://schemas.microsoft.com/office/drawing/2014/main" id="{8C461354-C5EE-4FA0-AD3C-5750E2B5B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8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4BBED-7E8A-4D78-8A5F-BC531A35574F}"/>
              </a:ext>
            </a:extLst>
          </p:cNvPr>
          <p:cNvSpPr txBox="1"/>
          <p:nvPr/>
        </p:nvSpPr>
        <p:spPr>
          <a:xfrm>
            <a:off x="6095999" y="0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C000"/>
                </a:solidFill>
                <a:latin typeface="Century Gothic" panose="020B0502020202020204" pitchFamily="34" charset="0"/>
              </a:rPr>
              <a:t>Let us pray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33428-85BA-46A4-8011-635EED59B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9"/>
          <a:stretch/>
        </p:blipFill>
        <p:spPr>
          <a:xfrm>
            <a:off x="-22620" y="5974374"/>
            <a:ext cx="12207532" cy="8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ands, Praying, Prayer, Faith, Hinduism, Religion">
            <a:extLst>
              <a:ext uri="{FF2B5EF4-FFF2-40B4-BE49-F238E27FC236}">
                <a16:creationId xmlns:a16="http://schemas.microsoft.com/office/drawing/2014/main" id="{EF932C97-4191-467F-BAAE-6D5A8060D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4" r="30841" b="3153"/>
          <a:stretch/>
        </p:blipFill>
        <p:spPr bwMode="auto">
          <a:xfrm>
            <a:off x="0" y="12796"/>
            <a:ext cx="4642883" cy="6819965"/>
          </a:xfrm>
          <a:prstGeom prst="rect">
            <a:avLst/>
          </a:prstGeom>
          <a:noFill/>
          <a:ln w="254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4750510" y="16165"/>
            <a:ext cx="7333862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  <a:latin typeface="Century Gothic" panose="020B0502020202020204" pitchFamily="34" charset="0"/>
              </a:rPr>
              <a:t>Closing Prayer</a:t>
            </a:r>
          </a:p>
          <a:p>
            <a:pPr algn="ctr"/>
            <a:endParaRPr lang="en-GB" sz="800" dirty="0"/>
          </a:p>
          <a:p>
            <a:pPr algn="ctr"/>
            <a:r>
              <a:rPr lang="en-GB" sz="2200" dirty="0"/>
              <a:t>Christ our Lord</a:t>
            </a:r>
            <a:r>
              <a:rPr lang="en-GB" sz="2200" b="0" i="0" dirty="0">
                <a:effectLst/>
              </a:rPr>
              <a:t>, </a:t>
            </a:r>
          </a:p>
          <a:p>
            <a:pPr algn="ctr"/>
            <a:r>
              <a:rPr lang="en-GB" sz="2200" b="0" i="0" dirty="0">
                <a:effectLst/>
              </a:rPr>
              <a:t>we thank you for the example of Anna, who met you when you were just a baby.</a:t>
            </a:r>
            <a:endParaRPr lang="en-GB" sz="2200" dirty="0"/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May we be as faithful as her in following you and make time each day to pray. 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May this then help us draw closer to you so like Anna we can have a true understanding of who you are as our redeemer. </a:t>
            </a:r>
          </a:p>
          <a:p>
            <a:pPr algn="ctr"/>
            <a:endParaRPr lang="en-GB" sz="2200" b="0" i="0" dirty="0">
              <a:effectLst/>
            </a:endParaRPr>
          </a:p>
          <a:p>
            <a:pPr algn="ctr"/>
            <a:r>
              <a:rPr lang="en-GB" sz="2200" b="0" i="0" dirty="0">
                <a:effectLst/>
              </a:rPr>
              <a:t>May we then have the courage to share thi</a:t>
            </a:r>
            <a:r>
              <a:rPr lang="en-GB" sz="2200" dirty="0"/>
              <a:t>s with others as Anna did</a:t>
            </a:r>
            <a:r>
              <a:rPr lang="en-GB" sz="2200" b="0" i="0" dirty="0">
                <a:effectLst/>
              </a:rPr>
              <a:t>. </a:t>
            </a:r>
          </a:p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Amen</a:t>
            </a:r>
            <a:endParaRPr lang="en-GB" sz="1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199140" y="24547"/>
            <a:ext cx="7502255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C00000"/>
                </a:solidFill>
                <a:latin typeface="Century Gothic" panose="020B0502020202020204" pitchFamily="34" charset="0"/>
              </a:rPr>
              <a:t>Mission</a:t>
            </a:r>
          </a:p>
          <a:p>
            <a:pPr algn="ctr"/>
            <a:endParaRPr lang="en-GB" sz="1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Anna dedicated her life to prayer and fasting. </a:t>
            </a: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What can you do to show your commitment to God in your everyday life?</a:t>
            </a:r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endParaRPr lang="en-GB" sz="12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Prayer was very important to Anna.</a:t>
            </a: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Think about how you ‘pray’ and ‘talk to God’.</a:t>
            </a: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Do you have a ‘favourite’ prayer or a preferred way of praying? </a:t>
            </a: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Can you compose your own prayer dedicated to Anna?</a:t>
            </a:r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endParaRPr lang="en-GB" sz="12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Anna recognised that Jesus was the Messiah. </a:t>
            </a: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H</a:t>
            </a:r>
            <a:r>
              <a:rPr lang="en-GB" sz="2400" dirty="0" smtClean="0">
                <a:latin typeface="Century Gothic" panose="020B0502020202020204" pitchFamily="34" charset="0"/>
              </a:rPr>
              <a:t>ow do people ‘recognise’ that you are a follower of Jesus? </a:t>
            </a:r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endParaRPr lang="en-GB" sz="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  <p:pic>
        <p:nvPicPr>
          <p:cNvPr id="5" name="Picture 2" descr="Light, Salvation, Gospel, God, Jesus, Prayer, Church">
            <a:extLst>
              <a:ext uri="{FF2B5EF4-FFF2-40B4-BE49-F238E27FC236}">
                <a16:creationId xmlns:a16="http://schemas.microsoft.com/office/drawing/2014/main" id="{0EF58A33-1984-4FCC-B002-846ADEE0B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r="45263"/>
          <a:stretch/>
        </p:blipFill>
        <p:spPr bwMode="auto">
          <a:xfrm>
            <a:off x="7900536" y="0"/>
            <a:ext cx="4291464" cy="6007396"/>
          </a:xfrm>
          <a:prstGeom prst="rect">
            <a:avLst/>
          </a:prstGeom>
          <a:noFill/>
          <a:ln w="254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k, Bible, Page, Prayer, Study, Sheets, Education">
            <a:extLst>
              <a:ext uri="{FF2B5EF4-FFF2-40B4-BE49-F238E27FC236}">
                <a16:creationId xmlns:a16="http://schemas.microsoft.com/office/drawing/2014/main" id="{CED1723F-EF45-4446-B89A-813F07E6E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20" y="0"/>
            <a:ext cx="12214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060B8-738F-47BC-88D1-893AD5BD0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621" y="491154"/>
            <a:ext cx="12207531" cy="785568"/>
          </a:xfrm>
        </p:spPr>
        <p:txBody>
          <a:bodyPr>
            <a:noAutofit/>
          </a:bodyPr>
          <a:lstStyle/>
          <a:p>
            <a:r>
              <a:rPr lang="en-GB" sz="7200" dirty="0"/>
              <a:t>Women in the </a:t>
            </a:r>
            <a:r>
              <a:rPr lang="en-GB" sz="7200"/>
              <a:t>Bible </a:t>
            </a:r>
            <a:endParaRPr lang="en-GB" sz="7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ADB1BC-DF8B-4BA6-9B7F-F51D9FEC4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9"/>
          <a:stretch/>
        </p:blipFill>
        <p:spPr>
          <a:xfrm>
            <a:off x="-22620" y="5974374"/>
            <a:ext cx="12207532" cy="88362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36A9E37-878D-4FA5-9FEB-338843BE28FA}"/>
              </a:ext>
            </a:extLst>
          </p:cNvPr>
          <p:cNvSpPr txBox="1">
            <a:spLocks/>
          </p:cNvSpPr>
          <p:nvPr/>
        </p:nvSpPr>
        <p:spPr>
          <a:xfrm>
            <a:off x="2994463" y="5188806"/>
            <a:ext cx="11557589" cy="785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dirty="0">
                <a:solidFill>
                  <a:srgbClr val="FFFF99"/>
                </a:solidFill>
              </a:rPr>
              <a:t>Next Week:</a:t>
            </a:r>
          </a:p>
          <a:p>
            <a:r>
              <a:rPr lang="en-GB" sz="9600" dirty="0">
                <a:solidFill>
                  <a:srgbClr val="0000FF"/>
                </a:solidFill>
              </a:rPr>
              <a:t>Mary</a:t>
            </a:r>
          </a:p>
        </p:txBody>
      </p:sp>
    </p:spTree>
    <p:extLst>
      <p:ext uri="{BB962C8B-B14F-4D97-AF65-F5344CB8AC3E}">
        <p14:creationId xmlns:p14="http://schemas.microsoft.com/office/powerpoint/2010/main" val="22696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oto of lighted tealight candles">
            <a:extLst>
              <a:ext uri="{FF2B5EF4-FFF2-40B4-BE49-F238E27FC236}">
                <a16:creationId xmlns:a16="http://schemas.microsoft.com/office/drawing/2014/main" id="{8C461354-C5EE-4FA0-AD3C-5750E2B5B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8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4BBED-7E8A-4D78-8A5F-BC531A35574F}"/>
              </a:ext>
            </a:extLst>
          </p:cNvPr>
          <p:cNvSpPr txBox="1"/>
          <p:nvPr/>
        </p:nvSpPr>
        <p:spPr>
          <a:xfrm>
            <a:off x="6095999" y="0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C000"/>
                </a:solidFill>
                <a:latin typeface="Century Gothic" panose="020B0502020202020204" pitchFamily="34" charset="0"/>
              </a:rPr>
              <a:t>Let us pray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33428-85BA-46A4-8011-635EED59B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9"/>
          <a:stretch/>
        </p:blipFill>
        <p:spPr>
          <a:xfrm>
            <a:off x="-22620" y="5974374"/>
            <a:ext cx="12207532" cy="8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ands, Praying, Prayer, Faith, Hinduism, Religion">
            <a:extLst>
              <a:ext uri="{FF2B5EF4-FFF2-40B4-BE49-F238E27FC236}">
                <a16:creationId xmlns:a16="http://schemas.microsoft.com/office/drawing/2014/main" id="{EF932C97-4191-467F-BAAE-6D5A8060D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4" r="30841" b="3153"/>
          <a:stretch/>
        </p:blipFill>
        <p:spPr bwMode="auto">
          <a:xfrm>
            <a:off x="7549117" y="0"/>
            <a:ext cx="4642883" cy="6819965"/>
          </a:xfrm>
          <a:prstGeom prst="rect">
            <a:avLst/>
          </a:prstGeom>
          <a:noFill/>
          <a:ln w="254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307909" y="0"/>
            <a:ext cx="659674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  <a:latin typeface="Century Gothic" panose="020B0502020202020204" pitchFamily="34" charset="0"/>
              </a:rPr>
              <a:t>Opening Prayer</a:t>
            </a:r>
          </a:p>
          <a:p>
            <a:pPr algn="ctr"/>
            <a:endParaRPr lang="en-GB" sz="8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dirty="0"/>
              <a:t>Risen Lord, The angel that announced your rising spoke to an audience of but a few women from Galilee. </a:t>
            </a:r>
          </a:p>
          <a:p>
            <a:pPr algn="ctr"/>
            <a:r>
              <a:rPr lang="en-GB" sz="2000" dirty="0"/>
              <a:t>And then you appeared, risen in the body, but first only to Mary of Magdala. </a:t>
            </a:r>
          </a:p>
          <a:p>
            <a:pPr algn="ctr"/>
            <a:r>
              <a:rPr lang="en-GB" sz="2000" dirty="0"/>
              <a:t>We look back on all the centuries of your Church. </a:t>
            </a:r>
          </a:p>
          <a:p>
            <a:pPr algn="ctr"/>
            <a:r>
              <a:rPr lang="en-GB" sz="2000" dirty="0"/>
              <a:t>Born of this small, faithful band, nurtured through the ages so often by the special grace given to women. </a:t>
            </a:r>
          </a:p>
          <a:p>
            <a:pPr algn="ctr"/>
            <a:r>
              <a:rPr lang="en-GB" sz="2000" dirty="0"/>
              <a:t>Lord, teach us to honour women, in body and in spirit. </a:t>
            </a:r>
          </a:p>
          <a:p>
            <a:pPr algn="ctr"/>
            <a:r>
              <a:rPr lang="en-GB" sz="2000" dirty="0"/>
              <a:t>For these great disciples have taught us to heal the sick, to feed the poor, to sow mercy and justice and </a:t>
            </a:r>
          </a:p>
          <a:p>
            <a:pPr algn="ctr"/>
            <a:r>
              <a:rPr lang="en-GB" sz="2000" dirty="0"/>
              <a:t>to make peace. </a:t>
            </a:r>
          </a:p>
          <a:p>
            <a:pPr algn="ctr"/>
            <a:r>
              <a:rPr lang="en-GB" sz="2000" dirty="0"/>
              <a:t>And we call on them now to pray for us, As we take up the cross ourselves.</a:t>
            </a:r>
            <a:endParaRPr lang="en-GB" sz="8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ia, Holy Maria, Mother Of God, Faith, Christianity">
            <a:extLst>
              <a:ext uri="{FF2B5EF4-FFF2-40B4-BE49-F238E27FC236}">
                <a16:creationId xmlns:a16="http://schemas.microsoft.com/office/drawing/2014/main" id="{0520BB61-ACE7-49CC-B5F1-C86BDB9B8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1783" r="2535" b="2286"/>
          <a:stretch/>
        </p:blipFill>
        <p:spPr bwMode="auto">
          <a:xfrm>
            <a:off x="7056564" y="12797"/>
            <a:ext cx="5135435" cy="6388003"/>
          </a:xfrm>
          <a:prstGeom prst="rect">
            <a:avLst/>
          </a:prstGeom>
          <a:noFill/>
          <a:ln w="25400">
            <a:solidFill>
              <a:srgbClr val="FFFF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56751" y="97152"/>
            <a:ext cx="6943062" cy="582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Women in the Bible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There are many notable female characters and heroes across scripture. A few, including Ruth, Esther, and Judith, emerge as especially prominent and even have whole books named after them; but there are others that have only a small appearance in the Bible, some as few as one verse. 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Many of the women in the Bible were strong, capable women; they didn’t sit around waiting for someone else to get the job done. They feared God and lived faithfully. They did what they needed to do.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God empowered all women to be strong and follow his call, and he used the actions of these women to inspire and teach us years later through the biblical text.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9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3639128" y="465428"/>
            <a:ext cx="835131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</a:rPr>
              <a:t>Women in the New Testament</a:t>
            </a:r>
          </a:p>
          <a:p>
            <a:pPr algn="ctr"/>
            <a:endParaRPr lang="en-GB" sz="800" dirty="0">
              <a:solidFill>
                <a:srgbClr val="C00000"/>
              </a:solidFill>
            </a:endParaRPr>
          </a:p>
          <a:p>
            <a:pPr algn="ctr"/>
            <a:endParaRPr lang="en-GB" sz="400" dirty="0">
              <a:solidFill>
                <a:srgbClr val="C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/>
              <a:t>This series will now consider women from the New Testament.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/>
              <a:t>It will include women Jesus met and those who played important roles in the early Church. Women at this time had few rights and were dependent on their fathers and husbands.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/>
              <a:t>They did not go to school and could not vote. There main role was as a daughter, wife and mother…but these women had other ideas!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  <p:pic>
        <p:nvPicPr>
          <p:cNvPr id="1026" name="Picture 2" descr="Shelves, Books, Textbooks, Bible, Old Testa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" y="69988"/>
            <a:ext cx="3639128" cy="67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5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k, Bible, Page, Prayer, Study, Sheets, Education">
            <a:extLst>
              <a:ext uri="{FF2B5EF4-FFF2-40B4-BE49-F238E27FC236}">
                <a16:creationId xmlns:a16="http://schemas.microsoft.com/office/drawing/2014/main" id="{CED1723F-EF45-4446-B89A-813F07E6E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20" y="0"/>
            <a:ext cx="12214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ADB1BC-DF8B-4BA6-9B7F-F51D9FEC4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9"/>
          <a:stretch/>
        </p:blipFill>
        <p:spPr>
          <a:xfrm>
            <a:off x="-22620" y="5974374"/>
            <a:ext cx="12207532" cy="88362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36A9E37-878D-4FA5-9FEB-338843BE28FA}"/>
              </a:ext>
            </a:extLst>
          </p:cNvPr>
          <p:cNvSpPr txBox="1">
            <a:spLocks/>
          </p:cNvSpPr>
          <p:nvPr/>
        </p:nvSpPr>
        <p:spPr>
          <a:xfrm>
            <a:off x="6096000" y="5188806"/>
            <a:ext cx="6088912" cy="785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3800" dirty="0">
                <a:solidFill>
                  <a:srgbClr val="0000FF"/>
                </a:solidFill>
              </a:rPr>
              <a:t>Anna</a:t>
            </a:r>
          </a:p>
        </p:txBody>
      </p:sp>
    </p:spTree>
    <p:extLst>
      <p:ext uri="{BB962C8B-B14F-4D97-AF65-F5344CB8AC3E}">
        <p14:creationId xmlns:p14="http://schemas.microsoft.com/office/powerpoint/2010/main" val="712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0" y="12796"/>
            <a:ext cx="8003356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C00000"/>
                </a:solidFill>
              </a:rPr>
              <a:t>Anna</a:t>
            </a:r>
          </a:p>
          <a:p>
            <a:pPr algn="ctr"/>
            <a:endParaRPr lang="en-GB" sz="800" dirty="0">
              <a:solidFill>
                <a:srgbClr val="C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/>
              <a:t>Anna was a descendant from the Jewish tribe of Asher and was a prophetess.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/>
              <a:t>A prophetess is a female prophet. The word </a:t>
            </a:r>
            <a:r>
              <a:rPr lang="en-GB" sz="2800" i="1" dirty="0"/>
              <a:t>prophet</a:t>
            </a:r>
            <a:r>
              <a:rPr lang="en-GB" sz="2800" dirty="0"/>
              <a:t> comes from the Greek word </a:t>
            </a:r>
            <a:r>
              <a:rPr lang="en-GB" sz="2800" i="1" dirty="0" err="1">
                <a:solidFill>
                  <a:srgbClr val="0000FF"/>
                </a:solidFill>
              </a:rPr>
              <a:t>prophetes</a:t>
            </a:r>
            <a:r>
              <a:rPr lang="en-GB" sz="2800" dirty="0"/>
              <a:t>, which means “spokesman.” A prophet in the Bible is a person who proclaims God’s Word and therefore speaks for God - a spokesman for God. A prophetess was, therefore, a </a:t>
            </a:r>
            <a:r>
              <a:rPr lang="en-GB" sz="2800" dirty="0">
                <a:solidFill>
                  <a:srgbClr val="0000FF"/>
                </a:solidFill>
              </a:rPr>
              <a:t>‘</a:t>
            </a:r>
            <a:r>
              <a:rPr lang="en-GB" sz="2800" i="1" dirty="0">
                <a:solidFill>
                  <a:srgbClr val="0000FF"/>
                </a:solidFill>
              </a:rPr>
              <a:t>spokeswoman’</a:t>
            </a:r>
            <a:r>
              <a:rPr lang="en-GB" sz="2800" dirty="0"/>
              <a:t> for God. </a:t>
            </a:r>
            <a:endParaRPr lang="en-GB" sz="2800" dirty="0">
              <a:solidFill>
                <a:srgbClr val="202124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  <p:pic>
        <p:nvPicPr>
          <p:cNvPr id="4" name="Picture 2" descr="Diploma, Parchment, Graduation, Scroll, Contract">
            <a:extLst>
              <a:ext uri="{FF2B5EF4-FFF2-40B4-BE49-F238E27FC236}">
                <a16:creationId xmlns:a16="http://schemas.microsoft.com/office/drawing/2014/main" id="{4EC96BBE-9937-4501-9FB4-90B2DAFA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568">
            <a:off x="6743751" y="257057"/>
            <a:ext cx="6154730" cy="558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5197150" y="169561"/>
            <a:ext cx="663699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C00000"/>
                </a:solidFill>
              </a:rPr>
              <a:t>Anna</a:t>
            </a:r>
          </a:p>
          <a:p>
            <a:pPr algn="ctr"/>
            <a:endParaRPr lang="en-GB" sz="1200" dirty="0">
              <a:solidFill>
                <a:srgbClr val="C00000"/>
              </a:solidFill>
            </a:endParaRPr>
          </a:p>
          <a:p>
            <a:pPr algn="ctr"/>
            <a:endParaRPr lang="en-GB" sz="800" dirty="0">
              <a:solidFill>
                <a:srgbClr val="C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/>
              <a:t>From the Gospel of Luke we find out that Anna was</a:t>
            </a:r>
            <a:r>
              <a:rPr lang="en-GB" sz="3200" i="1" dirty="0"/>
              <a:t> </a:t>
            </a:r>
            <a:r>
              <a:rPr lang="en-GB" sz="3200" dirty="0"/>
              <a:t>elderly and a widow. She spent her time </a:t>
            </a:r>
            <a:r>
              <a:rPr lang="en-GB" sz="3200" dirty="0" smtClean="0"/>
              <a:t> </a:t>
            </a:r>
            <a:r>
              <a:rPr lang="en-GB" sz="3200" dirty="0"/>
              <a:t>worshipping God with regular fasting and praying. She was also one of the first people to recognise, that Jesus was God’s promised Messiah.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  <p:pic>
        <p:nvPicPr>
          <p:cNvPr id="2050" name="Picture 2" descr="Rembrandt &amp;quot;The Prophetess Anna&amp;quot; 1631 | &amp;quot;She gave thanks to G… | Flickr">
            <a:extLst>
              <a:ext uri="{FF2B5EF4-FFF2-40B4-BE49-F238E27FC236}">
                <a16:creationId xmlns:a16="http://schemas.microsoft.com/office/drawing/2014/main" id="{15D21A47-1D34-4F96-8575-4C184DC1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6"/>
            <a:ext cx="4839291" cy="6007396"/>
          </a:xfrm>
          <a:prstGeom prst="rect">
            <a:avLst/>
          </a:prstGeom>
          <a:noFill/>
          <a:ln w="254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4ED55C-A27C-4E57-A27E-728DAE95FF61}"/>
              </a:ext>
            </a:extLst>
          </p:cNvPr>
          <p:cNvSpPr txBox="1"/>
          <p:nvPr/>
        </p:nvSpPr>
        <p:spPr>
          <a:xfrm>
            <a:off x="0" y="12796"/>
            <a:ext cx="734019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</a:rPr>
              <a:t>Luke 2: 36 – 38</a:t>
            </a:r>
          </a:p>
          <a:p>
            <a:pPr algn="ctr"/>
            <a:endParaRPr lang="en-GB" sz="1200" i="1" dirty="0">
              <a:solidFill>
                <a:srgbClr val="C00000"/>
              </a:solidFill>
            </a:endParaRPr>
          </a:p>
          <a:p>
            <a:pPr algn="ctr"/>
            <a:r>
              <a:rPr lang="en-GB" sz="2800" dirty="0"/>
              <a:t>‘There was also a prophet, Anna</a:t>
            </a:r>
            <a:r>
              <a:rPr lang="en-GB" sz="2800" baseline="30000" dirty="0"/>
              <a:t> </a:t>
            </a:r>
            <a:r>
              <a:rPr lang="en-GB" sz="2800" dirty="0"/>
              <a:t>the daughter of Phanuel, of the tribe of Asher. She was of a great age, having lived with her husband seven years after her marriage,</a:t>
            </a:r>
            <a:r>
              <a:rPr lang="en-GB" sz="2800" b="1" baseline="30000" dirty="0"/>
              <a:t> </a:t>
            </a:r>
            <a:r>
              <a:rPr lang="en-GB" sz="2800" dirty="0"/>
              <a:t>then as a widow to the age of eighty-four. She never left the temple but worshiped there with fasting and prayer night and day. </a:t>
            </a:r>
            <a:r>
              <a:rPr lang="en-GB" sz="2800" b="1" baseline="30000" dirty="0"/>
              <a:t> </a:t>
            </a:r>
            <a:r>
              <a:rPr lang="en-GB" sz="2800" dirty="0"/>
              <a:t>At that moment she came, and began to praise God and to speak about the child</a:t>
            </a:r>
            <a:r>
              <a:rPr lang="en-GB" sz="2800" baseline="30000" dirty="0"/>
              <a:t> </a:t>
            </a:r>
            <a:r>
              <a:rPr lang="en-GB" sz="2800" dirty="0"/>
              <a:t>to all who were looking for the redemption of Jerusalem.’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Icon of the Presentation | &amp;quot;Hail, full of grace, Virgin Moth… | Flickr">
            <a:extLst>
              <a:ext uri="{FF2B5EF4-FFF2-40B4-BE49-F238E27FC236}">
                <a16:creationId xmlns:a16="http://schemas.microsoft.com/office/drawing/2014/main" id="{94C0CAFC-4C29-4627-8DD8-7871CB9B9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28" y="12796"/>
            <a:ext cx="4841471" cy="5994600"/>
          </a:xfrm>
          <a:prstGeom prst="rect">
            <a:avLst/>
          </a:prstGeom>
          <a:noFill/>
          <a:ln w="254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677</Words>
  <Application>Microsoft Office PowerPoint</Application>
  <PresentationFormat>Widescreen</PresentationFormat>
  <Paragraphs>86</Paragraphs>
  <Slides>15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Women in the Bible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Women in the Bible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the Bible</dc:title>
  <dc:creator>Tony Gorton</dc:creator>
  <cp:lastModifiedBy>Linette Blackmore</cp:lastModifiedBy>
  <cp:revision>66</cp:revision>
  <dcterms:created xsi:type="dcterms:W3CDTF">2021-03-29T08:00:15Z</dcterms:created>
  <dcterms:modified xsi:type="dcterms:W3CDTF">2021-06-08T13:18:13Z</dcterms:modified>
</cp:coreProperties>
</file>